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91" r:id="rId3"/>
    <p:sldId id="267" r:id="rId4"/>
    <p:sldId id="258" r:id="rId5"/>
    <p:sldId id="259" r:id="rId6"/>
    <p:sldId id="305" r:id="rId7"/>
    <p:sldId id="260" r:id="rId8"/>
    <p:sldId id="282" r:id="rId9"/>
    <p:sldId id="281" r:id="rId10"/>
    <p:sldId id="261" r:id="rId11"/>
    <p:sldId id="262" r:id="rId12"/>
    <p:sldId id="270" r:id="rId13"/>
    <p:sldId id="299" r:id="rId14"/>
    <p:sldId id="277" r:id="rId15"/>
    <p:sldId id="295" r:id="rId16"/>
    <p:sldId id="263" r:id="rId17"/>
    <p:sldId id="264" r:id="rId18"/>
    <p:sldId id="265" r:id="rId19"/>
    <p:sldId id="288" r:id="rId20"/>
    <p:sldId id="286" r:id="rId21"/>
    <p:sldId id="287" r:id="rId22"/>
    <p:sldId id="266" r:id="rId23"/>
    <p:sldId id="303" r:id="rId24"/>
    <p:sldId id="297" r:id="rId25"/>
    <p:sldId id="292" r:id="rId26"/>
    <p:sldId id="293" r:id="rId27"/>
    <p:sldId id="300" r:id="rId28"/>
    <p:sldId id="296" r:id="rId29"/>
    <p:sldId id="283" r:id="rId30"/>
    <p:sldId id="289" r:id="rId31"/>
    <p:sldId id="294" r:id="rId32"/>
    <p:sldId id="298" r:id="rId33"/>
    <p:sldId id="290" r:id="rId34"/>
    <p:sldId id="304" r:id="rId35"/>
    <p:sldId id="301" r:id="rId36"/>
    <p:sldId id="2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31396F-9015-4338-B5C6-00DE23AAEE0D}">
          <p14:sldIdLst>
            <p14:sldId id="256"/>
            <p14:sldId id="291"/>
          </p14:sldIdLst>
        </p14:section>
        <p14:section name="Networks in general" id="{33E61BA9-61DE-4052-8519-21DF75C9CB9B}">
          <p14:sldIdLst>
            <p14:sldId id="267"/>
            <p14:sldId id="258"/>
            <p14:sldId id="259"/>
            <p14:sldId id="305"/>
            <p14:sldId id="260"/>
            <p14:sldId id="282"/>
            <p14:sldId id="281"/>
            <p14:sldId id="261"/>
            <p14:sldId id="262"/>
            <p14:sldId id="270"/>
            <p14:sldId id="299"/>
            <p14:sldId id="277"/>
          </p14:sldIdLst>
        </p14:section>
        <p14:section name="Network measures" id="{22F61CDE-E42C-41F9-B5A5-42CC40908333}">
          <p14:sldIdLst>
            <p14:sldId id="295"/>
            <p14:sldId id="263"/>
            <p14:sldId id="264"/>
            <p14:sldId id="265"/>
            <p14:sldId id="288"/>
            <p14:sldId id="286"/>
            <p14:sldId id="287"/>
            <p14:sldId id="266"/>
            <p14:sldId id="303"/>
            <p14:sldId id="297"/>
            <p14:sldId id="292"/>
            <p14:sldId id="293"/>
            <p14:sldId id="300"/>
            <p14:sldId id="296"/>
            <p14:sldId id="283"/>
            <p14:sldId id="289"/>
            <p14:sldId id="294"/>
            <p14:sldId id="298"/>
            <p14:sldId id="290"/>
          </p14:sldIdLst>
        </p14:section>
        <p14:section name="Ecological Networks" id="{987F9B55-CDFA-4A71-9E81-CC0C64DB8241}">
          <p14:sldIdLst>
            <p14:sldId id="304"/>
            <p14:sldId id="301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AEB"/>
    <a:srgbClr val="EDEDE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6602" autoAdjust="0"/>
  </p:normalViewPr>
  <p:slideViewPr>
    <p:cSldViewPr snapToGrid="0">
      <p:cViewPr varScale="1">
        <p:scale>
          <a:sx n="63" d="100"/>
          <a:sy n="63" d="100"/>
        </p:scale>
        <p:origin x="663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136" y="2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Anyad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03EDB-13DC-4A0E-B2AE-6FE023D4882E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6DAA8-2DF7-464B-87BB-78916E9F9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Anyad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C7E4F-1721-41CD-AAB7-37DB8D85A601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2BEEF-09C4-439D-93AE-8A472E81D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3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%C3%B6nigsberg" TargetMode="External"/><Relationship Id="rId7" Type="http://schemas.openxmlformats.org/officeDocument/2006/relationships/hyperlink" Target="https://en.wikipedia.org/wiki/Pregoly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Russia" TargetMode="External"/><Relationship Id="rId5" Type="http://schemas.openxmlformats.org/officeDocument/2006/relationships/hyperlink" Target="https://en.wikipedia.org/wiki/Kaliningrad" TargetMode="External"/><Relationship Id="rId4" Type="http://schemas.openxmlformats.org/officeDocument/2006/relationships/hyperlink" Target="https://en.wikipedia.org/wiki/Kingdom_of_Prussia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25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90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city of </a:t>
            </a:r>
            <a:r>
              <a:rPr lang="en-US" dirty="0" err="1">
                <a:hlinkClick r:id="rId3" tooltip="Königsberg"/>
              </a:rPr>
              <a:t>Königsberg</a:t>
            </a:r>
            <a:r>
              <a:rPr lang="en-US" dirty="0"/>
              <a:t> in </a:t>
            </a:r>
            <a:r>
              <a:rPr lang="en-US" dirty="0">
                <a:hlinkClick r:id="rId4" tooltip="Kingdom of Prussia"/>
              </a:rPr>
              <a:t>Prussia</a:t>
            </a:r>
            <a:r>
              <a:rPr lang="en-US" dirty="0"/>
              <a:t> (now </a:t>
            </a:r>
            <a:r>
              <a:rPr lang="en-US" dirty="0">
                <a:hlinkClick r:id="rId5" tooltip="Kaliningrad"/>
              </a:rPr>
              <a:t>Kaliningrad</a:t>
            </a:r>
            <a:r>
              <a:rPr lang="en-US" dirty="0"/>
              <a:t>, </a:t>
            </a:r>
            <a:r>
              <a:rPr lang="en-US" dirty="0">
                <a:hlinkClick r:id="rId6" tooltip="Russia"/>
              </a:rPr>
              <a:t>Russia</a:t>
            </a:r>
            <a:r>
              <a:rPr lang="en-US" dirty="0"/>
              <a:t>) was set on both sides of the </a:t>
            </a:r>
            <a:r>
              <a:rPr lang="en-US" dirty="0" err="1">
                <a:hlinkClick r:id="rId7" tooltip="Pregolya"/>
              </a:rPr>
              <a:t>Pregel</a:t>
            </a:r>
            <a:r>
              <a:rPr lang="en-US" dirty="0">
                <a:hlinkClick r:id="rId7" tooltip="Pregolya"/>
              </a:rPr>
              <a:t> River</a:t>
            </a:r>
            <a:r>
              <a:rPr lang="en-US" dirty="0"/>
              <a:t>, and included two large islands which were connected to each other, or to the two mainland portions of the city, by seven bridges. The problem was to devise a walk through the city that would cross each of those bridges once and only once.</a:t>
            </a:r>
          </a:p>
          <a:p>
            <a:r>
              <a:rPr lang="en-US" dirty="0"/>
              <a:t>By way of specifying the logical task unambiguously, solutions involving either</a:t>
            </a:r>
          </a:p>
          <a:p>
            <a:r>
              <a:rPr lang="en-US" dirty="0"/>
              <a:t>reaching an island or mainland bank other than via one of the bridges, or</a:t>
            </a:r>
          </a:p>
          <a:p>
            <a:r>
              <a:rPr lang="en-US" dirty="0"/>
              <a:t>accessing any bridge without crossing to its other end</a:t>
            </a:r>
          </a:p>
          <a:p>
            <a:r>
              <a:rPr lang="en-US" dirty="0"/>
              <a:t>are explicitly unacceptable.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42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99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92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6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2BEEF-09C4-439D-93AE-8A472E81DB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8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87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58456"/>
            <a:ext cx="10058400" cy="4310637"/>
          </a:xfrm>
        </p:spPr>
        <p:txBody>
          <a:bodyPr>
            <a:normAutofit/>
          </a:bodyPr>
          <a:lstStyle>
            <a:lvl1pPr marL="457200" indent="-457200">
              <a:buFont typeface="Wingdings 2" panose="05020102010507070707" pitchFamily="18" charset="2"/>
              <a:buChar char=""/>
              <a:defRPr sz="2800"/>
            </a:lvl1pPr>
            <a:lvl2pPr marL="544068" indent="-342900">
              <a:buFont typeface="Courier New" panose="02070309020205020404" pitchFamily="49" charset="0"/>
              <a:buChar char="o"/>
              <a:defRPr sz="2400"/>
            </a:lvl2pPr>
            <a:lvl3pPr marL="669798" indent="-285750">
              <a:buFont typeface="Courier New" panose="02070309020205020404" pitchFamily="49" charset="0"/>
              <a:buChar char="o"/>
              <a:defRPr sz="1800"/>
            </a:lvl3pPr>
            <a:lvl4pPr marL="852678" indent="-285750">
              <a:buFont typeface="Courier New" panose="02070309020205020404" pitchFamily="49" charset="0"/>
              <a:buChar char="o"/>
              <a:defRPr sz="1800"/>
            </a:lvl4pPr>
            <a:lvl5pPr marL="1035558" indent="-28575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392849"/>
            <a:ext cx="12192000" cy="4651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0" y="6392849"/>
            <a:ext cx="12192000" cy="1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349857" y="1255044"/>
            <a:ext cx="115055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88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23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>
            <a:normAutofit/>
          </a:bodyPr>
          <a:lstStyle>
            <a:lvl1pPr marL="457200" indent="-457200">
              <a:buFont typeface="Wingdings 2" panose="05020102010507070707" pitchFamily="18" charset="2"/>
              <a:buChar char=""/>
              <a:defRPr sz="2800"/>
            </a:lvl1pPr>
            <a:lvl2pPr marL="544068" indent="-342900">
              <a:buFont typeface="Courier New" panose="02070309020205020404" pitchFamily="49" charset="0"/>
              <a:buChar char="o"/>
              <a:defRPr sz="2400"/>
            </a:lvl2pPr>
            <a:lvl3pPr marL="566928" indent="-182880">
              <a:buFont typeface="Courier New" panose="02070309020205020404" pitchFamily="49" charset="0"/>
              <a:buChar char="o"/>
              <a:defRPr sz="1800"/>
            </a:lvl3pPr>
            <a:lvl4pPr marL="749808" indent="-182880">
              <a:buFont typeface="Courier New" panose="02070309020205020404" pitchFamily="49" charset="0"/>
              <a:buChar char="o"/>
              <a:defRPr sz="1800"/>
            </a:lvl4pPr>
            <a:lvl5pPr marL="932688" indent="-18288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>
            <a:normAutofit/>
          </a:bodyPr>
          <a:lstStyle>
            <a:lvl1pPr marL="444500" indent="-444500">
              <a:buFont typeface="Wingdings 2" panose="05020102010507070707" pitchFamily="18" charset="2"/>
              <a:buChar char=""/>
              <a:defRPr sz="2800"/>
            </a:lvl1pPr>
            <a:lvl2pPr marL="541338" indent="-341313">
              <a:buFont typeface="Courier New" panose="02070309020205020404" pitchFamily="49" charset="0"/>
              <a:buChar char="o"/>
              <a:defRPr sz="2400"/>
            </a:lvl2pPr>
            <a:lvl3pPr marL="628650" indent="-244475">
              <a:buFont typeface="Courier New" panose="02070309020205020404" pitchFamily="49" charset="0"/>
              <a:buChar char="o"/>
              <a:defRPr sz="1800"/>
            </a:lvl3pPr>
            <a:lvl4pPr marL="749300" indent="-182563">
              <a:buFont typeface="Courier New" panose="02070309020205020404" pitchFamily="49" charset="0"/>
              <a:buChar char="o"/>
              <a:defRPr sz="1800"/>
            </a:lvl4pPr>
            <a:lvl5pPr marL="932688" indent="-18288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49857" y="1255044"/>
            <a:ext cx="115055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26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>
            <a:normAutofit/>
          </a:bodyPr>
          <a:lstStyle>
            <a:lvl1pPr marL="457200" indent="-457200">
              <a:buFont typeface="Wingdings 2" panose="05020102010507070707" pitchFamily="18" charset="2"/>
              <a:buChar char=""/>
              <a:defRPr sz="2800"/>
            </a:lvl1pPr>
            <a:lvl2pPr marL="544068" indent="-342900">
              <a:buFont typeface="Courier New" panose="02070309020205020404" pitchFamily="49" charset="0"/>
              <a:buChar char="o"/>
              <a:defRPr sz="2400"/>
            </a:lvl2pPr>
            <a:lvl3pPr marL="669798" indent="-285750">
              <a:buFont typeface="Courier New" panose="02070309020205020404" pitchFamily="49" charset="0"/>
              <a:buChar char="o"/>
              <a:defRPr sz="1800"/>
            </a:lvl3pPr>
            <a:lvl4pPr marL="852678" indent="-285750">
              <a:buFont typeface="Courier New" panose="02070309020205020404" pitchFamily="49" charset="0"/>
              <a:buChar char="o"/>
              <a:defRPr sz="1800"/>
            </a:lvl4pPr>
            <a:lvl5pPr marL="1035558" indent="-28575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>
            <a:normAutofit/>
          </a:bodyPr>
          <a:lstStyle>
            <a:lvl1pPr marL="444500" indent="-444500">
              <a:buFont typeface="Wingdings 2" panose="05020102010507070707" pitchFamily="18" charset="2"/>
              <a:buChar char=""/>
              <a:tabLst>
                <a:tab pos="541338" algn="l"/>
              </a:tabLst>
              <a:defRPr sz="2800"/>
            </a:lvl1pPr>
            <a:lvl2pPr marL="541338" indent="-341313">
              <a:buFont typeface="Courier New" panose="02070309020205020404" pitchFamily="49" charset="0"/>
              <a:buChar char="o"/>
              <a:defRPr sz="2400"/>
            </a:lvl2pPr>
            <a:lvl3pPr marL="715963" indent="-331788">
              <a:buFont typeface="Courier New" panose="02070309020205020404" pitchFamily="49" charset="0"/>
              <a:buChar char="o"/>
              <a:defRPr sz="1800"/>
            </a:lvl3pPr>
            <a:lvl4pPr marL="898525" indent="-331788">
              <a:buFont typeface="Courier New" panose="02070309020205020404" pitchFamily="49" charset="0"/>
              <a:buChar char="o"/>
              <a:defRPr sz="1800"/>
            </a:lvl4pPr>
            <a:lvl5pPr marL="1073150" indent="-323850"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55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2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92849"/>
            <a:ext cx="12192000" cy="4651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0" y="6392849"/>
            <a:ext cx="12192000" cy="1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Food webs and beyond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9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14/9/2017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Food webs and beyond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0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14/9/2017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Food webs and beyond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32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14/9/2017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Food webs and beyond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A8F955B-1E3E-4A4F-8D1D-C134F80396D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0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ourier New" panose="02070309020205020404" pitchFamily="49" charset="0"/>
        <a:buChar char="o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1338" indent="-34131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28650" indent="-24447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03275" indent="-2365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85838" indent="-236538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ourier New" panose="02070309020205020404" pitchFamily="49" charset="0"/>
        <a:buChar char="o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2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image" Target="../media/image51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Relationship Id="rId1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Food webs and beyond – ecological networks and network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48146"/>
            <a:ext cx="9144000" cy="1258294"/>
          </a:xfrm>
        </p:spPr>
        <p:txBody>
          <a:bodyPr/>
          <a:lstStyle/>
          <a:p>
            <a:r>
              <a:rPr lang="en-US" dirty="0"/>
              <a:t>Gabor Pozsgai</a:t>
            </a:r>
          </a:p>
        </p:txBody>
      </p:sp>
    </p:spTree>
    <p:extLst>
      <p:ext uri="{BB962C8B-B14F-4D97-AF65-F5344CB8AC3E}">
        <p14:creationId xmlns:p14="http://schemas.microsoft.com/office/powerpoint/2010/main" val="36996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-635"/>
            <a:ext cx="10622280" cy="1244833"/>
          </a:xfrm>
        </p:spPr>
        <p:txBody>
          <a:bodyPr>
            <a:normAutofit/>
          </a:bodyPr>
          <a:lstStyle/>
          <a:p>
            <a:r>
              <a:rPr lang="en-US" dirty="0"/>
              <a:t>Node and edge measures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22" y="1032394"/>
            <a:ext cx="4572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0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24" y="1245833"/>
            <a:ext cx="4572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0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26" y="1459272"/>
            <a:ext cx="4572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0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00" y="1672711"/>
            <a:ext cx="457200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30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39096" y="1244198"/>
            <a:ext cx="5456904" cy="508504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Nodes</a:t>
            </a:r>
          </a:p>
          <a:p>
            <a:pPr lvl="1"/>
            <a:r>
              <a:rPr lang="en-GB" dirty="0"/>
              <a:t>Degree</a:t>
            </a:r>
          </a:p>
          <a:p>
            <a:pPr lvl="1"/>
            <a:r>
              <a:rPr lang="en-GB" dirty="0"/>
              <a:t>Centrality</a:t>
            </a:r>
          </a:p>
          <a:p>
            <a:pPr lvl="1"/>
            <a:r>
              <a:rPr lang="en-GB" dirty="0" err="1"/>
              <a:t>Betweenness</a:t>
            </a:r>
            <a:r>
              <a:rPr lang="en-GB" dirty="0"/>
              <a:t> (centrality)</a:t>
            </a:r>
          </a:p>
          <a:p>
            <a:pPr lvl="1"/>
            <a:r>
              <a:rPr lang="en-GB" dirty="0"/>
              <a:t>Closeness (centrality)</a:t>
            </a:r>
          </a:p>
          <a:p>
            <a:pPr lvl="1"/>
            <a:r>
              <a:rPr lang="en-GB" dirty="0"/>
              <a:t>Eigenvector centrality</a:t>
            </a:r>
          </a:p>
          <a:p>
            <a:r>
              <a:rPr lang="en-GB" dirty="0"/>
              <a:t>Edges</a:t>
            </a:r>
          </a:p>
          <a:p>
            <a:pPr lvl="1"/>
            <a:r>
              <a:rPr lang="en-GB" dirty="0"/>
              <a:t>Weights, strength of the connection</a:t>
            </a:r>
          </a:p>
          <a:p>
            <a:pPr lvl="1"/>
            <a:r>
              <a:rPr lang="en-GB" dirty="0"/>
              <a:t>Strong connections </a:t>
            </a:r>
          </a:p>
          <a:p>
            <a:pPr lvl="1"/>
            <a:r>
              <a:rPr lang="en-GB" dirty="0"/>
              <a:t>Weak connections stabilize networks</a:t>
            </a:r>
          </a:p>
          <a:p>
            <a:pPr lvl="1"/>
            <a:r>
              <a:rPr lang="en-GB" dirty="0"/>
              <a:t>Directions</a:t>
            </a:r>
          </a:p>
          <a:p>
            <a:r>
              <a:rPr lang="en-GB" dirty="0"/>
              <a:t>Path length</a:t>
            </a:r>
          </a:p>
          <a:p>
            <a:r>
              <a:rPr lang="en-GB" dirty="0"/>
              <a:t>Hubs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15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219365"/>
          </a:xfrm>
        </p:spPr>
        <p:txBody>
          <a:bodyPr/>
          <a:lstStyle/>
          <a:p>
            <a:r>
              <a:rPr lang="en-US" dirty="0"/>
              <a:t>Network measures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0" y="1433148"/>
            <a:ext cx="4737560" cy="47375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558456"/>
            <a:ext cx="4998720" cy="4795132"/>
          </a:xfrm>
        </p:spPr>
        <p:txBody>
          <a:bodyPr/>
          <a:lstStyle/>
          <a:p>
            <a:r>
              <a:rPr lang="en-GB" dirty="0"/>
              <a:t>Degree distributions</a:t>
            </a:r>
          </a:p>
          <a:p>
            <a:r>
              <a:rPr lang="en-GB" dirty="0"/>
              <a:t>Average path length</a:t>
            </a:r>
          </a:p>
          <a:p>
            <a:r>
              <a:rPr lang="en-GB" dirty="0"/>
              <a:t>Diameter (Size)</a:t>
            </a:r>
          </a:p>
          <a:p>
            <a:r>
              <a:rPr lang="en-GB" dirty="0"/>
              <a:t>Average </a:t>
            </a:r>
            <a:r>
              <a:rPr lang="en-GB" dirty="0" err="1"/>
              <a:t>betweennes</a:t>
            </a:r>
            <a:endParaRPr lang="en-GB" dirty="0"/>
          </a:p>
          <a:p>
            <a:r>
              <a:rPr lang="en-GB" dirty="0"/>
              <a:t>Connectance</a:t>
            </a:r>
          </a:p>
          <a:p>
            <a:r>
              <a:rPr lang="en-GB" dirty="0"/>
              <a:t>Clusters, cliques, motifs</a:t>
            </a:r>
          </a:p>
          <a:p>
            <a:r>
              <a:rPr lang="en-GB" dirty="0"/>
              <a:t>Percolation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060" y="1218730"/>
            <a:ext cx="2274560" cy="227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370"/>
            <a:ext cx="10515600" cy="863180"/>
          </a:xfrm>
        </p:spPr>
        <p:txBody>
          <a:bodyPr/>
          <a:lstStyle/>
          <a:p>
            <a:r>
              <a:rPr lang="en-GB" dirty="0"/>
              <a:t>Random graphs and scale-free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3" y="1359672"/>
            <a:ext cx="6591870" cy="51001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 scale-free networks</a:t>
            </a:r>
          </a:p>
          <a:p>
            <a:r>
              <a:rPr lang="en-US" dirty="0"/>
              <a:t>Continuous growth of the number of nodes</a:t>
            </a:r>
          </a:p>
          <a:p>
            <a:pPr lvl="1"/>
            <a:r>
              <a:rPr lang="en-US" dirty="0"/>
              <a:t>Random networks assume a fixed number of nodes</a:t>
            </a:r>
          </a:p>
          <a:p>
            <a:r>
              <a:rPr lang="en-US" dirty="0"/>
              <a:t>The degree of the largest hub rises </a:t>
            </a:r>
            <a:r>
              <a:rPr lang="en-US" dirty="0" err="1"/>
              <a:t>polynomially</a:t>
            </a:r>
            <a:r>
              <a:rPr lang="en-US" dirty="0"/>
              <a:t> with the size of the network </a:t>
            </a:r>
          </a:p>
          <a:p>
            <a:pPr lvl="1"/>
            <a:r>
              <a:rPr lang="en-US" dirty="0"/>
              <a:t>In random networks this rises </a:t>
            </a:r>
            <a:r>
              <a:rPr lang="en-US" dirty="0" err="1"/>
              <a:t>logaritmically</a:t>
            </a:r>
            <a:endParaRPr lang="en-US" dirty="0"/>
          </a:p>
          <a:p>
            <a:pPr lvl="1"/>
            <a:r>
              <a:rPr lang="en-US" dirty="0"/>
              <a:t>The degree of a hub can be high in a scale-free network, whilst it will be small even in a very large random network</a:t>
            </a:r>
          </a:p>
          <a:p>
            <a:r>
              <a:rPr lang="en-US"/>
              <a:t>Preferential </a:t>
            </a:r>
            <a:r>
              <a:rPr lang="en-US" dirty="0"/>
              <a:t>attachment – a new node has a tendency to link to a node with a higher degree,</a:t>
            </a:r>
          </a:p>
          <a:p>
            <a:pPr lvl="1"/>
            <a:r>
              <a:rPr lang="en-US" dirty="0"/>
              <a:t>Power-law distribution – most of the nodes with few links to others, and few nodes with a high number of links</a:t>
            </a:r>
          </a:p>
          <a:p>
            <a:r>
              <a:rPr lang="en-US" dirty="0"/>
              <a:t>Shortening the path lengths in a network</a:t>
            </a:r>
          </a:p>
          <a:p>
            <a:r>
              <a:rPr lang="en-US" dirty="0"/>
              <a:t>Resilient to random, but vulnerable to targeted attacks – hubs are vulnerable</a:t>
            </a:r>
          </a:p>
          <a:p>
            <a:r>
              <a:rPr lang="en-US" dirty="0"/>
              <a:t>Rapid spread of information/diseases/</a:t>
            </a:r>
            <a:r>
              <a:rPr lang="en-US" dirty="0" err="1"/>
              <a:t>perturbances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56" y="912752"/>
            <a:ext cx="4756434" cy="22362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56" y="3555235"/>
            <a:ext cx="4756434" cy="26681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37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Small-world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58456"/>
            <a:ext cx="10058400" cy="477078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Most nodes can be reached from every other node by a small number of steps</a:t>
            </a:r>
          </a:p>
          <a:p>
            <a:r>
              <a:rPr lang="en-GB" dirty="0"/>
              <a:t>Six degrees of separation</a:t>
            </a:r>
          </a:p>
          <a:p>
            <a:pPr lvl="1"/>
            <a:r>
              <a:rPr lang="en-GB" dirty="0"/>
              <a:t>The concept was originally set out in a 1929 short story by </a:t>
            </a:r>
            <a:r>
              <a:rPr lang="en-GB" dirty="0" err="1"/>
              <a:t>Frigyes</a:t>
            </a:r>
            <a:r>
              <a:rPr lang="en-GB" dirty="0"/>
              <a:t> </a:t>
            </a:r>
            <a:r>
              <a:rPr lang="en-GB" dirty="0" err="1"/>
              <a:t>Karinthy</a:t>
            </a:r>
            <a:endParaRPr lang="en-GB" dirty="0"/>
          </a:p>
          <a:p>
            <a:pPr lvl="1"/>
            <a:r>
              <a:rPr lang="en-GB" dirty="0"/>
              <a:t>A chain of "friend of a friend“ – “six handshake distance”</a:t>
            </a:r>
          </a:p>
          <a:p>
            <a:r>
              <a:rPr lang="en-GB" dirty="0"/>
              <a:t>First described in social networks</a:t>
            </a:r>
          </a:p>
          <a:p>
            <a:pPr lvl="1"/>
            <a:r>
              <a:rPr lang="en-GB" dirty="0"/>
              <a:t>Stanley Milgram’s small-world experiment – finding the average path length between two random nodes</a:t>
            </a:r>
          </a:p>
          <a:p>
            <a:r>
              <a:rPr lang="en-GB" dirty="0" err="1"/>
              <a:t>Erdős</a:t>
            </a:r>
            <a:r>
              <a:rPr lang="en-GB" dirty="0"/>
              <a:t> number</a:t>
            </a:r>
          </a:p>
          <a:p>
            <a:r>
              <a:rPr lang="en-GB" dirty="0"/>
              <a:t>Characteristic of non-random networks with preferential linking</a:t>
            </a:r>
          </a:p>
          <a:p>
            <a:pPr lvl="1"/>
            <a:r>
              <a:rPr lang="en-GB" dirty="0"/>
              <a:t>“The rich gets richer”</a:t>
            </a:r>
          </a:p>
          <a:p>
            <a:r>
              <a:rPr lang="en-GB" dirty="0"/>
              <a:t>True for ecological networks as well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49" y="2011874"/>
            <a:ext cx="4477129" cy="4477129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57256" y="0"/>
            <a:ext cx="10515600" cy="863180"/>
          </a:xfrm>
        </p:spPr>
        <p:txBody>
          <a:bodyPr/>
          <a:lstStyle/>
          <a:p>
            <a:r>
              <a:rPr lang="en-GB" dirty="0"/>
              <a:t>Comparing networks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85492" y="1330036"/>
            <a:ext cx="3595255" cy="1065953"/>
          </a:xfrm>
        </p:spPr>
        <p:txBody>
          <a:bodyPr>
            <a:normAutofit/>
          </a:bodyPr>
          <a:lstStyle/>
          <a:p>
            <a:r>
              <a:rPr lang="en-GB" dirty="0"/>
              <a:t>Multivariate methods</a:t>
            </a:r>
          </a:p>
          <a:p>
            <a:r>
              <a:rPr lang="en-GB" dirty="0"/>
              <a:t>Null models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1" y="875907"/>
            <a:ext cx="5841555" cy="5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0794A8-3AFB-42DA-AA54-14A5EB81E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Directedness, small-world, and scale-free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C1D35A-F354-4D34-B29E-D89093522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Food webs and symbiotic networks are directed</a:t>
            </a:r>
          </a:p>
          <a:p>
            <a:r>
              <a:rPr lang="en-GB" dirty="0"/>
              <a:t>Co-occurrence networks are rarely directed, since the ecological interactions forming links are unknown</a:t>
            </a:r>
          </a:p>
          <a:p>
            <a:r>
              <a:rPr lang="en-GB" dirty="0"/>
              <a:t>Energy-flow-based networks (mostly food webs) are small world – path length is only a few steps</a:t>
            </a:r>
          </a:p>
          <a:p>
            <a:pPr lvl="1"/>
            <a:r>
              <a:rPr lang="en-GB" dirty="0"/>
              <a:t>Energy loss</a:t>
            </a:r>
          </a:p>
          <a:p>
            <a:r>
              <a:rPr lang="en-GB" dirty="0"/>
              <a:t>Loops can be present (e.g. cannibalism) but rarely recorded</a:t>
            </a:r>
          </a:p>
          <a:p>
            <a:r>
              <a:rPr lang="en-GB" dirty="0"/>
              <a:t>Scale-freeness and whether they follow power law distribution is debated</a:t>
            </a:r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48" y="0"/>
            <a:ext cx="10515600" cy="1325563"/>
          </a:xfrm>
        </p:spPr>
        <p:txBody>
          <a:bodyPr/>
          <a:lstStyle/>
          <a:p>
            <a:r>
              <a:rPr lang="en-US" dirty="0"/>
              <a:t>Networks in ecology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47" y="2334235"/>
            <a:ext cx="4325363" cy="39467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Food webs – links are trophic</a:t>
            </a:r>
          </a:p>
          <a:p>
            <a:pPr lvl="1"/>
            <a:r>
              <a:rPr lang="en-US" dirty="0"/>
              <a:t>Plant – herbivore interactions</a:t>
            </a:r>
          </a:p>
          <a:p>
            <a:pPr lvl="1"/>
            <a:r>
              <a:rPr lang="en-US" dirty="0"/>
              <a:t>Predator – prey interactions</a:t>
            </a:r>
          </a:p>
          <a:p>
            <a:pPr lvl="1"/>
            <a:r>
              <a:rPr lang="en-US" i="1" dirty="0"/>
              <a:t>Host – parasitoid interactions</a:t>
            </a:r>
          </a:p>
          <a:p>
            <a:r>
              <a:rPr lang="en-US" dirty="0"/>
              <a:t>Mutualistic relationships – links are symbiotic</a:t>
            </a:r>
          </a:p>
          <a:p>
            <a:pPr lvl="1"/>
            <a:r>
              <a:rPr lang="en-US" dirty="0"/>
              <a:t>Plant – pollinator networks</a:t>
            </a:r>
          </a:p>
          <a:p>
            <a:pPr lvl="1"/>
            <a:r>
              <a:rPr lang="en-US" dirty="0"/>
              <a:t>Tree mycorrhiza networks</a:t>
            </a:r>
          </a:p>
          <a:p>
            <a:r>
              <a:rPr lang="en-US" dirty="0"/>
              <a:t>Competition networks – very rarely considered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Ecological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486" y="2331083"/>
            <a:ext cx="3878836" cy="3949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ED06859-A000-43AD-8EAC-0BFF85605A6C}"/>
              </a:ext>
            </a:extLst>
          </p:cNvPr>
          <p:cNvSpPr/>
          <p:nvPr/>
        </p:nvSpPr>
        <p:spPr>
          <a:xfrm>
            <a:off x="765047" y="1332230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“An </a:t>
            </a:r>
            <a:r>
              <a:rPr lang="en-US" b="1" dirty="0">
                <a:latin typeface="Arial" panose="020B0604020202020204" pitchFamily="34" charset="0"/>
              </a:rPr>
              <a:t>ecological network</a:t>
            </a:r>
            <a:r>
              <a:rPr lang="en-US" dirty="0">
                <a:latin typeface="Arial" panose="020B0604020202020204" pitchFamily="34" charset="0"/>
              </a:rPr>
              <a:t> is a representation of the biotic interactions in an ecosystem, in which species (nodes) are connected by pairwise interactions (links).”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AB465D4-8641-4FCA-8971-0453FB34A2FC}"/>
              </a:ext>
            </a:extLst>
          </p:cNvPr>
          <p:cNvSpPr/>
          <p:nvPr/>
        </p:nvSpPr>
        <p:spPr>
          <a:xfrm>
            <a:off x="9788903" y="3429000"/>
            <a:ext cx="20644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Others</a:t>
            </a:r>
            <a:r>
              <a:rPr lang="en-US" dirty="0"/>
              <a:t>:</a:t>
            </a:r>
          </a:p>
          <a:p>
            <a:r>
              <a:rPr lang="en-US" dirty="0"/>
              <a:t>Metapopulations</a:t>
            </a:r>
          </a:p>
          <a:p>
            <a:r>
              <a:rPr lang="en-US" dirty="0"/>
              <a:t>Island biogeography – fragmentation research</a:t>
            </a:r>
          </a:p>
        </p:txBody>
      </p:sp>
    </p:spTree>
    <p:extLst>
      <p:ext uri="{BB962C8B-B14F-4D97-AF65-F5344CB8AC3E}">
        <p14:creationId xmlns:p14="http://schemas.microsoft.com/office/powerpoint/2010/main" val="3333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/>
          <a:lstStyle/>
          <a:p>
            <a:r>
              <a:rPr lang="en-US"/>
              <a:t>Studying ecological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4928"/>
            <a:ext cx="5257800" cy="55330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Due to their complexity it is rather difficult</a:t>
            </a:r>
          </a:p>
          <a:p>
            <a:r>
              <a:rPr lang="en-US" dirty="0"/>
              <a:t>Started with simple food webs</a:t>
            </a:r>
          </a:p>
          <a:p>
            <a:r>
              <a:rPr lang="en-US" dirty="0"/>
              <a:t>Modern molecular techniques</a:t>
            </a:r>
          </a:p>
          <a:p>
            <a:pPr lvl="1"/>
            <a:r>
              <a:rPr lang="en-US" dirty="0"/>
              <a:t>Next generation sequencing</a:t>
            </a:r>
          </a:p>
          <a:p>
            <a:pPr lvl="1"/>
            <a:r>
              <a:rPr lang="en-US" dirty="0"/>
              <a:t>Environmental DNA</a:t>
            </a:r>
          </a:p>
          <a:p>
            <a:r>
              <a:rPr lang="en-US" dirty="0"/>
              <a:t>Modern statistical methods</a:t>
            </a:r>
          </a:p>
          <a:p>
            <a:pPr lvl="1"/>
            <a:r>
              <a:rPr lang="en-US" dirty="0"/>
              <a:t>Big data</a:t>
            </a:r>
          </a:p>
          <a:p>
            <a:pPr lvl="1"/>
            <a:r>
              <a:rPr lang="en-US" dirty="0"/>
              <a:t>Bayesian networks</a:t>
            </a:r>
          </a:p>
          <a:p>
            <a:pPr lvl="1"/>
            <a:r>
              <a:rPr lang="en-US" dirty="0"/>
              <a:t>Artificial intelligence (AI)</a:t>
            </a:r>
          </a:p>
          <a:p>
            <a:r>
              <a:rPr lang="en-US" dirty="0"/>
              <a:t>These new methods have to be tested</a:t>
            </a:r>
          </a:p>
          <a:p>
            <a:r>
              <a:rPr lang="en-US" dirty="0"/>
              <a:t>Ecological interpretation is often difficult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25563"/>
            <a:ext cx="4788090" cy="4875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8227"/>
            <a:ext cx="5621728" cy="37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7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032707"/>
          </a:xfrm>
        </p:spPr>
        <p:txBody>
          <a:bodyPr>
            <a:normAutofit fontScale="90000"/>
          </a:bodyPr>
          <a:lstStyle/>
          <a:p>
            <a:r>
              <a:rPr lang="en-US" dirty="0"/>
              <a:t>Stability and resilience of ecological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34" y="1277280"/>
            <a:ext cx="6076666" cy="5109312"/>
          </a:xfrm>
        </p:spPr>
        <p:txBody>
          <a:bodyPr>
            <a:normAutofit/>
          </a:bodyPr>
          <a:lstStyle/>
          <a:p>
            <a:r>
              <a:rPr lang="en-US" dirty="0"/>
              <a:t>Definitions</a:t>
            </a:r>
          </a:p>
          <a:p>
            <a:pPr lvl="1"/>
            <a:r>
              <a:rPr lang="en-US" dirty="0"/>
              <a:t>Stability: the network’s ability to return it’s original stage after perturbance</a:t>
            </a:r>
          </a:p>
          <a:p>
            <a:pPr lvl="2"/>
            <a:r>
              <a:rPr lang="en-GB" dirty="0"/>
              <a:t>S</a:t>
            </a:r>
            <a:r>
              <a:rPr lang="en-US" dirty="0" err="1"/>
              <a:t>pecies</a:t>
            </a:r>
            <a:r>
              <a:rPr lang="en-US" dirty="0"/>
              <a:t> loss</a:t>
            </a:r>
          </a:p>
          <a:p>
            <a:pPr lvl="2"/>
            <a:r>
              <a:rPr lang="en-GB" dirty="0"/>
              <a:t>I</a:t>
            </a:r>
            <a:r>
              <a:rPr lang="en-US" dirty="0" err="1"/>
              <a:t>nvasion</a:t>
            </a:r>
            <a:endParaRPr lang="en-US" dirty="0"/>
          </a:p>
          <a:p>
            <a:pPr lvl="1"/>
            <a:r>
              <a:rPr lang="en-US" dirty="0"/>
              <a:t>Resilience: the ability to absorb disturbances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55391" y="1280809"/>
            <a:ext cx="554099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It is of high conservation concern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delivery of ecosystem services (ES) depends on the integrity of the ecological networks in an ecosystem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Removing elements of the network can cause catastrophic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“Rewiring” the network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network falling apart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Changed ecosystem, with most likely decreased ESs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" y="3831936"/>
            <a:ext cx="6037201" cy="2190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73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9439B8-29DC-4E11-A858-36867E4A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Complexity and 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D8EBF4-ACB1-41EE-A7DB-4DE2887D6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Complexity is a product of the number of species and connectance</a:t>
            </a:r>
          </a:p>
          <a:p>
            <a:r>
              <a:rPr lang="en-US" dirty="0"/>
              <a:t>Complexity leads to stability in food webs because of redundant links</a:t>
            </a:r>
          </a:p>
          <a:p>
            <a:r>
              <a:rPr lang="en-US" dirty="0"/>
              <a:t>Theory says therefore that increasing species number leads to increased stability</a:t>
            </a:r>
          </a:p>
          <a:p>
            <a:r>
              <a:rPr lang="en-US" dirty="0"/>
              <a:t>Not all real-life networks support</a:t>
            </a:r>
          </a:p>
          <a:p>
            <a:r>
              <a:rPr lang="en-US" dirty="0"/>
              <a:t>Link strength may be an influential factor</a:t>
            </a:r>
          </a:p>
          <a:p>
            <a:pPr lvl="1"/>
            <a:r>
              <a:rPr lang="en-GB" dirty="0"/>
              <a:t>Interaction strength may decrease with the number of links between species, decreasing the effect of disturbance</a:t>
            </a:r>
          </a:p>
          <a:p>
            <a:r>
              <a:rPr lang="en-GB" dirty="0"/>
              <a:t>Increased compartmentalisation increases stability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3273C9-E9A4-43ED-AC58-899AAE33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56C7B0-6DBB-4C8F-8A14-06734400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4000" dirty="0"/>
              <a:t>Networks in general (importance, history, mathematics)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4000" dirty="0"/>
              <a:t>Ecological networks (history, types, stability)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4000" dirty="0" smtClean="0"/>
              <a:t>Network </a:t>
            </a:r>
            <a:r>
              <a:rPr lang="en-GB" sz="4000" dirty="0"/>
              <a:t>measures, comparing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4000" dirty="0" smtClean="0"/>
              <a:t>Practical </a:t>
            </a:r>
            <a:r>
              <a:rPr lang="en-GB" sz="4000" dirty="0"/>
              <a:t>network analysis with R</a:t>
            </a:r>
          </a:p>
          <a:p>
            <a:pPr marL="514350" indent="-514350">
              <a:buFont typeface="+mj-lt"/>
              <a:buAutoNum type="arabicPeriod"/>
            </a:pPr>
            <a:endParaRPr lang="en-GB" sz="4000" dirty="0"/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5E30EA-1926-4275-99F4-DA6C4CF3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Food webs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496774F-01BB-4E02-B85E-3689FCD60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836" y="1690688"/>
            <a:ext cx="4886325" cy="385121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97280" y="1558456"/>
            <a:ext cx="5677231" cy="4310637"/>
          </a:xfrm>
        </p:spPr>
        <p:txBody>
          <a:bodyPr>
            <a:normAutofit fontScale="92500"/>
          </a:bodyPr>
          <a:lstStyle/>
          <a:p>
            <a:r>
              <a:rPr lang="en-GB" dirty="0"/>
              <a:t>"All animals, in short, cannot exist without food, neither can the hunting animal escape being hunted in his turn.“ Al-</a:t>
            </a:r>
            <a:r>
              <a:rPr lang="en-GB" dirty="0" err="1"/>
              <a:t>Jahiz</a:t>
            </a:r>
            <a:r>
              <a:rPr lang="en-GB" dirty="0"/>
              <a:t>, 9th century</a:t>
            </a:r>
          </a:p>
          <a:p>
            <a:r>
              <a:rPr lang="en-GB" dirty="0"/>
              <a:t>Darwin used  "entangled bank", "web of life", "web of complex relations"</a:t>
            </a:r>
          </a:p>
          <a:p>
            <a:r>
              <a:rPr lang="en-GB" dirty="0" err="1"/>
              <a:t>Summerhayes</a:t>
            </a:r>
            <a:r>
              <a:rPr lang="en-GB" dirty="0"/>
              <a:t> and Elton (1923) –  Herring food web </a:t>
            </a:r>
          </a:p>
          <a:p>
            <a:pPr lvl="1"/>
            <a:r>
              <a:rPr lang="en-GB" dirty="0"/>
              <a:t>“food chain” – “food web”</a:t>
            </a:r>
          </a:p>
          <a:p>
            <a:r>
              <a:rPr lang="en-GB" dirty="0"/>
              <a:t> Paine (1988) – Qualitative food webs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84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6D94A0-D074-4F59-9D20-768D3DEF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Bipartite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306FC80-3952-4C65-8DA5-D2F7C34B4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28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Between two groups</a:t>
            </a:r>
          </a:p>
          <a:p>
            <a:r>
              <a:rPr lang="en-GB" dirty="0"/>
              <a:t>Plant-pollinator, host-parasite, predator-prey</a:t>
            </a:r>
          </a:p>
          <a:p>
            <a:r>
              <a:rPr lang="en-GB" dirty="0"/>
              <a:t>Network measures can be calculated but differently than those to non-bipartite networks</a:t>
            </a:r>
          </a:p>
          <a:p>
            <a:r>
              <a:rPr lang="en-GB" dirty="0" err="1"/>
              <a:t>Nestedness</a:t>
            </a:r>
            <a:r>
              <a:rPr lang="en-GB" dirty="0"/>
              <a:t> is an important property</a:t>
            </a:r>
          </a:p>
          <a:p>
            <a:r>
              <a:rPr lang="en-GB" dirty="0"/>
              <a:t>Projected networks can be informative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F72C64-87BD-4032-8B6D-B95C6D60EA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27" y="1690688"/>
            <a:ext cx="5126595" cy="35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57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00752"/>
          </a:xfrm>
        </p:spPr>
        <p:txBody>
          <a:bodyPr/>
          <a:lstStyle/>
          <a:p>
            <a:r>
              <a:rPr lang="en-US" dirty="0"/>
              <a:t>Co-occurrence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311" y="1436178"/>
            <a:ext cx="8711209" cy="4949382"/>
          </a:xfrm>
        </p:spPr>
        <p:txBody>
          <a:bodyPr lIns="360000" rIns="360000">
            <a:normAutofit fontScale="77500" lnSpcReduction="20000"/>
          </a:bodyPr>
          <a:lstStyle/>
          <a:p>
            <a:r>
              <a:rPr lang="en-US" dirty="0"/>
              <a:t>Interactions are difficult to map</a:t>
            </a:r>
          </a:p>
          <a:p>
            <a:r>
              <a:rPr lang="en-US" dirty="0"/>
              <a:t>Species interactions can be predicted based on species co-occurrences</a:t>
            </a:r>
          </a:p>
          <a:p>
            <a:r>
              <a:rPr lang="en-US" dirty="0"/>
              <a:t>Co-occurrence can happen because of similar niche requirements or dispersal limitations</a:t>
            </a:r>
          </a:p>
          <a:p>
            <a:r>
              <a:rPr lang="en-US" dirty="0"/>
              <a:t>If two species do not co-occur then interactions are not possible</a:t>
            </a:r>
          </a:p>
          <a:p>
            <a:r>
              <a:rPr lang="en-US" dirty="0"/>
              <a:t>Variety of methods</a:t>
            </a:r>
          </a:p>
          <a:p>
            <a:pPr lvl="1"/>
            <a:r>
              <a:rPr lang="en-US" dirty="0"/>
              <a:t>BNs use discretized abundance data to map interaction network</a:t>
            </a:r>
          </a:p>
          <a:p>
            <a:pPr lvl="1"/>
            <a:r>
              <a:rPr lang="en-US" dirty="0"/>
              <a:t>Correlations</a:t>
            </a:r>
          </a:p>
          <a:p>
            <a:pPr lvl="1"/>
            <a:r>
              <a:rPr lang="en-US" dirty="0"/>
              <a:t>HMSC</a:t>
            </a:r>
          </a:p>
          <a:p>
            <a:r>
              <a:rPr lang="en-US" dirty="0" err="1"/>
              <a:t>Permutational</a:t>
            </a:r>
            <a:r>
              <a:rPr lang="en-US" dirty="0"/>
              <a:t> processes calculate probabilities</a:t>
            </a:r>
          </a:p>
          <a:p>
            <a:r>
              <a:rPr lang="en-US" dirty="0"/>
              <a:t>Interaction strengths can be estimated</a:t>
            </a:r>
          </a:p>
          <a:p>
            <a:r>
              <a:rPr lang="en-US" dirty="0"/>
              <a:t>Network properties can be calculated</a:t>
            </a:r>
          </a:p>
          <a:p>
            <a:r>
              <a:rPr lang="en-US" dirty="0"/>
              <a:t>They do not represent real interactions but ‘associations’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Ecological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22</a:t>
            </a:fld>
            <a:endParaRPr lang="en-US"/>
          </a:p>
        </p:txBody>
      </p:sp>
      <p:pic>
        <p:nvPicPr>
          <p:cNvPr id="2050" name="Picture 2" descr="Thomas_Bay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934" y="1436178"/>
            <a:ext cx="3441825" cy="3704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956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Pros and cons of co-occurrence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58456"/>
            <a:ext cx="4998720" cy="46747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PRO</a:t>
            </a:r>
          </a:p>
          <a:p>
            <a:r>
              <a:rPr lang="en-US" sz="2400" dirty="0"/>
              <a:t>Easy to discover</a:t>
            </a:r>
          </a:p>
          <a:p>
            <a:r>
              <a:rPr lang="en-US" sz="2400" dirty="0"/>
              <a:t>Issues the method suffers from are common in ecology – including traditional interaction detections</a:t>
            </a:r>
          </a:p>
          <a:p>
            <a:r>
              <a:rPr lang="en-US" sz="2400" dirty="0"/>
              <a:t>Facilitative/competitive interactions</a:t>
            </a:r>
          </a:p>
          <a:p>
            <a:pPr lvl="1"/>
            <a:r>
              <a:rPr lang="en-US" sz="2000" dirty="0"/>
              <a:t>Otherwise rarely studied</a:t>
            </a:r>
          </a:p>
          <a:p>
            <a:r>
              <a:rPr lang="en-US" sz="2400" dirty="0"/>
              <a:t>Improving statistical approaches</a:t>
            </a:r>
          </a:p>
          <a:p>
            <a:pPr lvl="1"/>
            <a:r>
              <a:rPr lang="en-US" sz="2000" dirty="0"/>
              <a:t>HMSC</a:t>
            </a: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60820" y="1558455"/>
            <a:ext cx="4998720" cy="4674705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Char char="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068" indent="-3429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CON</a:t>
            </a:r>
          </a:p>
          <a:p>
            <a:r>
              <a:rPr lang="en-US" dirty="0"/>
              <a:t>Overlap with food webs seems to be of particularly low</a:t>
            </a:r>
          </a:p>
          <a:p>
            <a:pPr lvl="1"/>
            <a:r>
              <a:rPr lang="en-US" dirty="0"/>
              <a:t>Predators and prey do not co-occur in small scale but they do at a large scale</a:t>
            </a:r>
          </a:p>
          <a:p>
            <a:pPr lvl="1"/>
            <a:r>
              <a:rPr lang="en-US" dirty="0"/>
              <a:t>May also depend on population dynamics/cycles</a:t>
            </a:r>
          </a:p>
          <a:p>
            <a:r>
              <a:rPr lang="en-GB" dirty="0"/>
              <a:t>Multiple or indirect interactions may also play a role</a:t>
            </a:r>
          </a:p>
          <a:p>
            <a:r>
              <a:rPr lang="en-GB" dirty="0"/>
              <a:t>Asymmetry of associations between species can blur co-occurrence signal</a:t>
            </a:r>
            <a:endParaRPr lang="en-US" dirty="0"/>
          </a:p>
          <a:p>
            <a:r>
              <a:rPr lang="en-US" dirty="0"/>
              <a:t>Some links are not easy to interpret ecologically </a:t>
            </a:r>
          </a:p>
        </p:txBody>
      </p:sp>
    </p:spTree>
    <p:extLst>
      <p:ext uri="{BB962C8B-B14F-4D97-AF65-F5344CB8AC3E}">
        <p14:creationId xmlns:p14="http://schemas.microsoft.com/office/powerpoint/2010/main" val="3849942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DAEFAA-6E5A-46BB-9F19-0227AE6E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ecological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1E4E23-5B40-4DE3-AF35-349F15E6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19796" cy="44862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Patches of habitats (protected areas, islands, lakes) linked with dispersing species, or migrating populations/individuals</a:t>
            </a:r>
          </a:p>
          <a:p>
            <a:r>
              <a:rPr lang="en-GB" dirty="0"/>
              <a:t>Population genetics (alleles linked with gene transfer)</a:t>
            </a:r>
          </a:p>
          <a:p>
            <a:r>
              <a:rPr lang="en-GB" dirty="0"/>
              <a:t>Individuals in social animals’ societies (individuals linked with social interactions)</a:t>
            </a:r>
          </a:p>
          <a:p>
            <a:r>
              <a:rPr lang="en-GB" dirty="0"/>
              <a:t>Species providing the same ecosystem services (linked with the same service, but they may provide slightly different functions)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Ecological </a:t>
            </a:r>
            <a:r>
              <a:rPr lang="en-US" dirty="0" err="1"/>
              <a:t>netwroks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0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10845-A73E-4FBF-91C9-A833AC78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properties in ecology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E9E45A-5FBD-43F3-9098-4613C3F63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955" y="1399430"/>
            <a:ext cx="5701084" cy="5458570"/>
          </a:xfrm>
        </p:spPr>
        <p:txBody>
          <a:bodyPr>
            <a:noAutofit/>
          </a:bodyPr>
          <a:lstStyle/>
          <a:p>
            <a:pPr marL="72000">
              <a:lnSpc>
                <a:spcPct val="120000"/>
              </a:lnSpc>
              <a:spcBef>
                <a:spcPts val="0"/>
              </a:spcBef>
            </a:pPr>
            <a:r>
              <a:rPr lang="en-GB" sz="2400" dirty="0"/>
              <a:t>Node and edge numbers (size and diameter)</a:t>
            </a:r>
            <a:endParaRPr lang="en-US" sz="2400" dirty="0"/>
          </a:p>
          <a:p>
            <a:pPr marL="72000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Degree distribution: the degree distribution of an ecological network is the cumulative distribution for the number of links each species has. 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Display the same universal functional form. 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Two component parts: species' prey (</a:t>
            </a:r>
            <a:r>
              <a:rPr lang="en-US" sz="1800" b="1" dirty="0"/>
              <a:t>in-degree</a:t>
            </a:r>
            <a:r>
              <a:rPr lang="en-US" sz="1800" dirty="0"/>
              <a:t>) and links to a species' predators (</a:t>
            </a:r>
            <a:r>
              <a:rPr lang="en-US" sz="1800" b="1" dirty="0"/>
              <a:t>out-degree</a:t>
            </a:r>
            <a:r>
              <a:rPr lang="en-US" sz="1800" dirty="0"/>
              <a:t>). 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In a food web species have more in-links than out-links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Keystone (hub) species with high degree (many links)</a:t>
            </a:r>
            <a:endParaRPr lang="en-US" sz="1800" dirty="0"/>
          </a:p>
          <a:p>
            <a:pPr marL="72000">
              <a:lnSpc>
                <a:spcPct val="120000"/>
              </a:lnSpc>
              <a:spcBef>
                <a:spcPts val="0"/>
              </a:spcBef>
            </a:pPr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17919" y="1399430"/>
            <a:ext cx="5661329" cy="5425480"/>
          </a:xfrm>
        </p:spPr>
        <p:txBody>
          <a:bodyPr>
            <a:normAutofit/>
          </a:bodyPr>
          <a:lstStyle/>
          <a:p>
            <a:pPr marL="72000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Complexity (linkage density): the average number of links per species.</a:t>
            </a:r>
          </a:p>
          <a:p>
            <a:pPr marL="72000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Connectance: the proportion of possible links between species that are realized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Related to the statistical distribution of the links per species. The distribution of links changes from (partial) power-law to exponential to uniform as the level of connectance increases. </a:t>
            </a:r>
          </a:p>
          <a:p>
            <a:pPr marL="529200"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The observed values of connectance in empirical food webs appear to be accountable for by constraints on an organisms diet breadth driven by optimal foraging </a:t>
            </a:r>
            <a:r>
              <a:rPr lang="en-US" sz="1800" dirty="0" err="1"/>
              <a:t>behaviour</a:t>
            </a:r>
            <a:r>
              <a:rPr lang="en-US" sz="1800" dirty="0"/>
              <a:t>. This links the structure of these ecological networks to the </a:t>
            </a:r>
            <a:r>
              <a:rPr lang="en-US" sz="1800" dirty="0" err="1"/>
              <a:t>behaviour</a:t>
            </a:r>
            <a:r>
              <a:rPr lang="en-US" sz="1800" dirty="0"/>
              <a:t> of individual organisms.</a:t>
            </a:r>
          </a:p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3334EC-2154-48EC-B6D5-59DBCDA6F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and compartments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4887" y="1335819"/>
            <a:ext cx="10702455" cy="5123966"/>
          </a:xfrm>
        </p:spPr>
        <p:txBody>
          <a:bodyPr>
            <a:noAutofit/>
          </a:bodyPr>
          <a:lstStyle/>
          <a:p>
            <a:r>
              <a:rPr lang="en-GB" dirty="0"/>
              <a:t>Clustering: the proportion of species that are directly linked to a focal (keystone or hub) species</a:t>
            </a:r>
          </a:p>
          <a:p>
            <a:pPr lvl="1"/>
            <a:r>
              <a:rPr lang="en-GB" dirty="0"/>
              <a:t>Large effects on the network if a hub species is lost .</a:t>
            </a:r>
          </a:p>
          <a:p>
            <a:r>
              <a:rPr lang="en-GB" dirty="0"/>
              <a:t>Compartmentalization: the division of the network into relatively independent sub-networks. </a:t>
            </a:r>
          </a:p>
          <a:p>
            <a:pPr lvl="1"/>
            <a:r>
              <a:rPr lang="en-GB" dirty="0"/>
              <a:t>Some ecological networks have been observed to be compartmentalized by body size and by spatial location. </a:t>
            </a:r>
          </a:p>
          <a:p>
            <a:pPr lvl="1"/>
            <a:r>
              <a:rPr lang="en-GB" dirty="0"/>
              <a:t>Compartmentalization in food webs is a result from patterns of species' diet choices</a:t>
            </a:r>
          </a:p>
          <a:p>
            <a:pPr lvl="1"/>
            <a:r>
              <a:rPr lang="en-GB" dirty="0"/>
              <a:t>Important in how quickly disturbance effect spreads</a:t>
            </a:r>
          </a:p>
          <a:p>
            <a:r>
              <a:rPr lang="en-GB" dirty="0"/>
              <a:t>Motifs – are sub-graphs of n-nodes found embedded in a network</a:t>
            </a:r>
          </a:p>
          <a:p>
            <a:pPr lvl="1"/>
            <a:r>
              <a:rPr lang="en-GB" dirty="0"/>
              <a:t>Food webs have particular motif structures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59476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Nestedness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58456"/>
            <a:ext cx="10058400" cy="4746928"/>
          </a:xfrm>
        </p:spPr>
        <p:txBody>
          <a:bodyPr>
            <a:normAutofit fontScale="85000" lnSpcReduction="20000"/>
          </a:bodyPr>
          <a:lstStyle/>
          <a:p>
            <a:r>
              <a:rPr lang="en-GB" sz="3100" dirty="0" err="1"/>
              <a:t>Nestedness</a:t>
            </a:r>
            <a:r>
              <a:rPr lang="en-GB" sz="3100" dirty="0"/>
              <a:t>: the degree to which species with few links have a sub-set of the links of other species, rather than a different set of links. </a:t>
            </a:r>
          </a:p>
          <a:p>
            <a:r>
              <a:rPr lang="en-US" sz="3100" dirty="0"/>
              <a:t>“A pattern of interaction in which specialists interact with species that form perfect subsets of the species with which generalists interact."</a:t>
            </a:r>
            <a:endParaRPr lang="en-GB" sz="3100" dirty="0"/>
          </a:p>
          <a:p>
            <a:r>
              <a:rPr lang="en-GB" sz="3100" dirty="0"/>
              <a:t>In highly nested networks, guilds of species that share an ecological niche contain both generalists (species with many links) and specialists (species with few links, all shared with the generalists)</a:t>
            </a:r>
          </a:p>
          <a:p>
            <a:r>
              <a:rPr lang="en-GB" sz="3100" dirty="0"/>
              <a:t>Several measures to calculate</a:t>
            </a:r>
            <a:endParaRPr lang="en-GB" sz="2700" dirty="0"/>
          </a:p>
          <a:p>
            <a:r>
              <a:rPr lang="en-GB" sz="3100" dirty="0"/>
              <a:t>The level of nestedness is determined not by species features but overall network </a:t>
            </a:r>
            <a:r>
              <a:rPr lang="en-GB" sz="3100" dirty="0" err="1"/>
              <a:t>depictors</a:t>
            </a:r>
            <a:r>
              <a:rPr lang="en-GB" sz="3100" dirty="0"/>
              <a:t> (e.g. network size and connectance)</a:t>
            </a:r>
          </a:p>
          <a:p>
            <a:r>
              <a:rPr lang="en-GB" sz="3100" dirty="0"/>
              <a:t>Reciprocal relationship to modularity – mutualistic and competitive interactions in ecological networks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D327D1-F486-40FA-A604-64C7A33F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properties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9B8EEB-5CE1-4A25-B404-62B448841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Degree of nodes is important in food webs</a:t>
            </a:r>
            <a:endParaRPr lang="en-US" dirty="0"/>
          </a:p>
          <a:p>
            <a:r>
              <a:rPr lang="en-GB" dirty="0"/>
              <a:t>Ratio of negative and positive links is important (vulnerability)</a:t>
            </a:r>
          </a:p>
          <a:p>
            <a:r>
              <a:rPr lang="en-GB" dirty="0" err="1"/>
              <a:t>Betweennes</a:t>
            </a:r>
            <a:r>
              <a:rPr lang="en-GB" dirty="0"/>
              <a:t> can be particularly important in spreading diseases or providing ecosystem services</a:t>
            </a:r>
          </a:p>
          <a:p>
            <a:pPr lvl="1"/>
            <a:r>
              <a:rPr lang="en-GB" dirty="0"/>
              <a:t>A lot of measures each show slightly different things</a:t>
            </a:r>
          </a:p>
          <a:p>
            <a:r>
              <a:rPr lang="en-GB" dirty="0" err="1"/>
              <a:t>Assortativity</a:t>
            </a:r>
            <a:r>
              <a:rPr lang="en-GB" dirty="0"/>
              <a:t> – preferential linking (e.g. food preference)</a:t>
            </a:r>
          </a:p>
          <a:p>
            <a:pPr lvl="1"/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/>
              <a:t>Node properties </a:t>
            </a:r>
            <a:r>
              <a:rPr lang="en-GB" dirty="0">
                <a:solidFill>
                  <a:srgbClr val="C00000"/>
                </a:solidFill>
              </a:rPr>
              <a:t>– non-directed graphs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" y="1325563"/>
            <a:ext cx="5957453" cy="48958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95792"/>
              </p:ext>
            </p:extLst>
          </p:nvPr>
        </p:nvGraphicFramePr>
        <p:xfrm>
          <a:off x="6795652" y="1325563"/>
          <a:ext cx="4987640" cy="4891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8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6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752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Node/</a:t>
                      </a:r>
                    </a:p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Measure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Deg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Betw</a:t>
                      </a:r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Eigen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2/6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5/4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2/6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5/4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7/4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3/6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5/4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815305"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8/4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3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4"/>
            <a:ext cx="10515600" cy="1230998"/>
          </a:xfrm>
        </p:spPr>
        <p:txBody>
          <a:bodyPr/>
          <a:lstStyle/>
          <a:p>
            <a:r>
              <a:rPr lang="en-US" dirty="0"/>
              <a:t>What are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13" y="1263513"/>
            <a:ext cx="5019174" cy="5163122"/>
          </a:xfrm>
        </p:spPr>
        <p:txBody>
          <a:bodyPr>
            <a:normAutofit/>
          </a:bodyPr>
          <a:lstStyle/>
          <a:p>
            <a:r>
              <a:rPr lang="en-US" dirty="0"/>
              <a:t>Networks can efficiently be represented using the mathematical formalism of graph theory. </a:t>
            </a:r>
          </a:p>
          <a:p>
            <a:r>
              <a:rPr lang="en-US" dirty="0"/>
              <a:t>A graph (G) is defined as an ordered pair (</a:t>
            </a:r>
            <a:r>
              <a:rPr lang="en-US" altLang="ko-KR" dirty="0"/>
              <a:t>V, E), </a:t>
            </a:r>
            <a:r>
              <a:rPr lang="en-US" dirty="0"/>
              <a:t>where every element of </a:t>
            </a:r>
            <a:r>
              <a:rPr lang="en-US" altLang="ko-KR" dirty="0"/>
              <a:t>E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dirty="0"/>
              <a:t>the edges) is a two-element subset of </a:t>
            </a:r>
            <a:r>
              <a:rPr lang="en-US" altLang="ko-KR" dirty="0"/>
              <a:t>V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dirty="0"/>
              <a:t>the nodes).</a:t>
            </a:r>
          </a:p>
          <a:p>
            <a:r>
              <a:rPr lang="en-US" dirty="0"/>
              <a:t>Directed or not directed</a:t>
            </a:r>
          </a:p>
          <a:p>
            <a:r>
              <a:rPr lang="en-US" dirty="0"/>
              <a:t>Can have loops</a:t>
            </a:r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87" y="1324928"/>
            <a:ext cx="6343305" cy="44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D044A-0B75-442A-AE23-7CDBCA34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properties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E55BCE-0924-4ED4-A4BE-B3C81DEF1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019392" cy="453072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Directed or undirected</a:t>
            </a:r>
          </a:p>
          <a:p>
            <a:r>
              <a:rPr lang="en-GB" dirty="0"/>
              <a:t>Weights can be given to edges</a:t>
            </a:r>
          </a:p>
          <a:p>
            <a:pPr lvl="1"/>
            <a:r>
              <a:rPr lang="en-GB" dirty="0"/>
              <a:t>Interaction probability – Important for co-occurrence networks</a:t>
            </a:r>
          </a:p>
          <a:p>
            <a:pPr lvl="2"/>
            <a:r>
              <a:rPr lang="en-GB" dirty="0"/>
              <a:t>Trophic-level data</a:t>
            </a:r>
          </a:p>
          <a:p>
            <a:pPr lvl="2"/>
            <a:r>
              <a:rPr lang="en-GB" dirty="0"/>
              <a:t>Size data</a:t>
            </a:r>
          </a:p>
          <a:p>
            <a:pPr lvl="2"/>
            <a:r>
              <a:rPr lang="en-GB" dirty="0"/>
              <a:t>Literature data</a:t>
            </a:r>
          </a:p>
          <a:p>
            <a:pPr lvl="1"/>
            <a:r>
              <a:rPr lang="en-GB" dirty="0"/>
              <a:t>Interaction strength</a:t>
            </a:r>
          </a:p>
          <a:p>
            <a:pPr lvl="2"/>
            <a:r>
              <a:rPr lang="en-GB" dirty="0"/>
              <a:t>Frequency of co-occurrence/visitation</a:t>
            </a:r>
          </a:p>
          <a:p>
            <a:pPr lvl="2"/>
            <a:r>
              <a:rPr lang="en-GB" dirty="0"/>
              <a:t>Abundance</a:t>
            </a:r>
          </a:p>
          <a:p>
            <a:pPr lvl="2"/>
            <a:r>
              <a:rPr lang="en-GB" dirty="0"/>
              <a:t>Energy flow</a:t>
            </a:r>
          </a:p>
          <a:p>
            <a:pPr lvl="1"/>
            <a:r>
              <a:rPr lang="en-GB" dirty="0"/>
              <a:t>Path length is NOT physical length and it is not strictly an edge property </a:t>
            </a:r>
          </a:p>
          <a:p>
            <a:pPr lvl="2"/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E43A94-8623-4778-A5AD-03EE75773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0"/>
          <a:stretch/>
        </p:blipFill>
        <p:spPr>
          <a:xfrm>
            <a:off x="7196282" y="3360448"/>
            <a:ext cx="4718627" cy="2390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332E9B1-F8FB-41BA-8CCA-A0C264C7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8"/>
          <a:stretch/>
        </p:blipFill>
        <p:spPr>
          <a:xfrm>
            <a:off x="8710756" y="1383867"/>
            <a:ext cx="1689677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16A3FD-7D8C-4364-8D23-75E8D269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A97929-99ED-49CF-9D5E-7F7FB7166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2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The measure of link density depends on the networks</a:t>
            </a:r>
          </a:p>
          <a:p>
            <a:pPr lvl="1"/>
            <a:r>
              <a:rPr lang="en-GB" dirty="0"/>
              <a:t>S</a:t>
            </a:r>
            <a:r>
              <a:rPr lang="en-GB" baseline="30000" dirty="0"/>
              <a:t>2 </a:t>
            </a:r>
            <a:r>
              <a:rPr lang="en-GB" dirty="0"/>
              <a:t>– all connections (including loops) = 25</a:t>
            </a:r>
          </a:p>
          <a:p>
            <a:pPr lvl="1"/>
            <a:r>
              <a:rPr lang="en-GB" dirty="0"/>
              <a:t>S(S-1) – all connections (directed) = 20</a:t>
            </a:r>
          </a:p>
          <a:p>
            <a:pPr lvl="1"/>
            <a:r>
              <a:rPr lang="en-GB" dirty="0"/>
              <a:t>S(S-1)/2 – all connections (undirected) = 10</a:t>
            </a:r>
          </a:p>
          <a:p>
            <a:pPr lvl="1"/>
            <a:r>
              <a:rPr lang="en-GB" dirty="0"/>
              <a:t>S</a:t>
            </a:r>
            <a:r>
              <a:rPr lang="en-GB" baseline="-25000" dirty="0"/>
              <a:t>1</a:t>
            </a:r>
            <a:r>
              <a:rPr lang="en-GB" dirty="0"/>
              <a:t>xS</a:t>
            </a:r>
            <a:r>
              <a:rPr lang="en-GB" baseline="-25000" dirty="0"/>
              <a:t>2 </a:t>
            </a:r>
            <a:r>
              <a:rPr lang="en-GB" dirty="0"/>
              <a:t>– bipartite connections (only between two groups) = 6</a:t>
            </a:r>
          </a:p>
          <a:p>
            <a:r>
              <a:rPr lang="en-GB" dirty="0"/>
              <a:t>Several measures strongly correlate with node number</a:t>
            </a:r>
          </a:p>
          <a:p>
            <a:pPr lvl="1"/>
            <a:r>
              <a:rPr lang="en-GB" dirty="0"/>
              <a:t>Measures can correlate with each other as well</a:t>
            </a:r>
          </a:p>
          <a:p>
            <a:r>
              <a:rPr lang="en-GB" dirty="0"/>
              <a:t>The ecological usefulness of several measures are not clear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31</a:t>
            </a:fld>
            <a:endParaRPr lang="en-US"/>
          </a:p>
        </p:txBody>
      </p:sp>
      <p:sp>
        <p:nvSpPr>
          <p:cNvPr id="6" name="Star: 8 Points 5">
            <a:extLst>
              <a:ext uri="{FF2B5EF4-FFF2-40B4-BE49-F238E27FC236}">
                <a16:creationId xmlns:a16="http://schemas.microsoft.com/office/drawing/2014/main" xmlns="" id="{BC4FBF13-4DA4-4B6A-96F6-4A51AB516CCA}"/>
              </a:ext>
            </a:extLst>
          </p:cNvPr>
          <p:cNvSpPr/>
          <p:nvPr/>
        </p:nvSpPr>
        <p:spPr>
          <a:xfrm>
            <a:off x="6434667" y="1690688"/>
            <a:ext cx="914400" cy="914400"/>
          </a:xfrm>
          <a:prstGeom prst="star8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8 Points 6">
            <a:extLst>
              <a:ext uri="{FF2B5EF4-FFF2-40B4-BE49-F238E27FC236}">
                <a16:creationId xmlns:a16="http://schemas.microsoft.com/office/drawing/2014/main" xmlns="" id="{CF7C53A3-8AF8-4CBF-A34F-139BC3305A28}"/>
              </a:ext>
            </a:extLst>
          </p:cNvPr>
          <p:cNvSpPr/>
          <p:nvPr/>
        </p:nvSpPr>
        <p:spPr>
          <a:xfrm>
            <a:off x="8379883" y="3236118"/>
            <a:ext cx="914400" cy="914400"/>
          </a:xfrm>
          <a:prstGeom prst="star8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8 Points 7">
            <a:extLst>
              <a:ext uri="{FF2B5EF4-FFF2-40B4-BE49-F238E27FC236}">
                <a16:creationId xmlns:a16="http://schemas.microsoft.com/office/drawing/2014/main" xmlns="" id="{5B088CA4-4118-4E3A-A8D5-BD76A69A3544}"/>
              </a:ext>
            </a:extLst>
          </p:cNvPr>
          <p:cNvSpPr/>
          <p:nvPr/>
        </p:nvSpPr>
        <p:spPr>
          <a:xfrm>
            <a:off x="6434667" y="4800600"/>
            <a:ext cx="914400" cy="914400"/>
          </a:xfrm>
          <a:prstGeom prst="star8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8 Points 8">
            <a:extLst>
              <a:ext uri="{FF2B5EF4-FFF2-40B4-BE49-F238E27FC236}">
                <a16:creationId xmlns:a16="http://schemas.microsoft.com/office/drawing/2014/main" xmlns="" id="{8A1EF700-DDBA-4C12-B52C-0368F4789C5F}"/>
              </a:ext>
            </a:extLst>
          </p:cNvPr>
          <p:cNvSpPr/>
          <p:nvPr/>
        </p:nvSpPr>
        <p:spPr>
          <a:xfrm>
            <a:off x="10312400" y="4800600"/>
            <a:ext cx="914400" cy="914400"/>
          </a:xfrm>
          <a:prstGeom prst="star8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8 Points 9">
            <a:extLst>
              <a:ext uri="{FF2B5EF4-FFF2-40B4-BE49-F238E27FC236}">
                <a16:creationId xmlns:a16="http://schemas.microsoft.com/office/drawing/2014/main" xmlns="" id="{34FF5539-9A0D-4DF2-BB68-8A957CAE1F55}"/>
              </a:ext>
            </a:extLst>
          </p:cNvPr>
          <p:cNvSpPr/>
          <p:nvPr/>
        </p:nvSpPr>
        <p:spPr>
          <a:xfrm>
            <a:off x="10312400" y="1690688"/>
            <a:ext cx="914400" cy="914400"/>
          </a:xfrm>
          <a:prstGeom prst="star8">
            <a:avLst/>
          </a:prstGeom>
          <a:solidFill>
            <a:schemeClr val="bg2">
              <a:lumMod val="9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xmlns="" id="{5D346651-10C7-40F4-A8EB-25FF0B5C9C7E}"/>
              </a:ext>
            </a:extLst>
          </p:cNvPr>
          <p:cNvCxnSpPr>
            <a:cxnSpLocks/>
            <a:stCxn id="6" idx="6"/>
            <a:endCxn id="10" idx="6"/>
          </p:cNvCxnSpPr>
          <p:nvPr/>
        </p:nvCxnSpPr>
        <p:spPr>
          <a:xfrm rot="5400000" flipH="1" flipV="1">
            <a:off x="8830733" y="-248178"/>
            <a:ext cx="12700" cy="3877733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xmlns="" id="{7B75E66B-D704-43CD-83CE-C1A54A733570}"/>
              </a:ext>
            </a:extLst>
          </p:cNvPr>
          <p:cNvCxnSpPr>
            <a:cxnSpLocks/>
            <a:stCxn id="6" idx="4"/>
            <a:endCxn id="8" idx="4"/>
          </p:cNvCxnSpPr>
          <p:nvPr/>
        </p:nvCxnSpPr>
        <p:spPr>
          <a:xfrm rot="10800000" flipV="1">
            <a:off x="6434667" y="2147888"/>
            <a:ext cx="12700" cy="3109912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xmlns="" id="{2FFDF75A-3470-4236-ADE2-1EA75F442A8D}"/>
              </a:ext>
            </a:extLst>
          </p:cNvPr>
          <p:cNvCxnSpPr>
            <a:cxnSpLocks/>
            <a:stCxn id="6" idx="6"/>
            <a:endCxn id="6" idx="4"/>
          </p:cNvCxnSpPr>
          <p:nvPr/>
        </p:nvCxnSpPr>
        <p:spPr>
          <a:xfrm rot="16200000" flipH="1" flipV="1">
            <a:off x="6434667" y="1690688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xmlns="" id="{C619DE79-C2AA-46D4-BFCA-764827C106C3}"/>
              </a:ext>
            </a:extLst>
          </p:cNvPr>
          <p:cNvCxnSpPr>
            <a:cxnSpLocks/>
            <a:stCxn id="9" idx="0"/>
            <a:endCxn id="9" idx="2"/>
          </p:cNvCxnSpPr>
          <p:nvPr/>
        </p:nvCxnSpPr>
        <p:spPr>
          <a:xfrm flipH="1">
            <a:off x="10769600" y="5257800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xmlns="" id="{8D4D3B13-1EA6-4C63-8C2F-27D6CC6BD1C0}"/>
              </a:ext>
            </a:extLst>
          </p:cNvPr>
          <p:cNvCxnSpPr>
            <a:cxnSpLocks/>
            <a:stCxn id="10" idx="6"/>
            <a:endCxn id="10" idx="0"/>
          </p:cNvCxnSpPr>
          <p:nvPr/>
        </p:nvCxnSpPr>
        <p:spPr>
          <a:xfrm rot="16200000" flipH="1">
            <a:off x="10769600" y="1690688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xmlns="" id="{E077170B-E588-4DA7-B429-FF78A72933C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824383" y="2849031"/>
            <a:ext cx="12700" cy="3877733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E59366E0-33C4-4EDE-9054-75149BD113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4382" y="3788833"/>
            <a:ext cx="12700" cy="3877733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xmlns="" id="{447C1E10-E27A-458B-B916-67A9ED573784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>
            <a:off x="6568578" y="2471178"/>
            <a:ext cx="1816688" cy="1222143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xmlns="" id="{79678478-64D8-41EC-95AB-C434422976E0}"/>
              </a:ext>
            </a:extLst>
          </p:cNvPr>
          <p:cNvCxnSpPr>
            <a:cxnSpLocks/>
          </p:cNvCxnSpPr>
          <p:nvPr/>
        </p:nvCxnSpPr>
        <p:spPr>
          <a:xfrm>
            <a:off x="9294283" y="3698238"/>
            <a:ext cx="1798606" cy="1222141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xmlns="" id="{8E5A358D-8BEB-453A-808C-D46FBB1AB61C}"/>
              </a:ext>
            </a:extLst>
          </p:cNvPr>
          <p:cNvCxnSpPr>
            <a:cxnSpLocks/>
            <a:stCxn id="7" idx="4"/>
            <a:endCxn id="8" idx="5"/>
          </p:cNvCxnSpPr>
          <p:nvPr/>
        </p:nvCxnSpPr>
        <p:spPr>
          <a:xfrm rot="10800000" flipV="1">
            <a:off x="6568579" y="3693317"/>
            <a:ext cx="1811305" cy="1241193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xmlns="" id="{972806A5-F2EB-4DB9-8215-553EF5491844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>
            <a:off x="11226800" y="2147888"/>
            <a:ext cx="12700" cy="3109912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xmlns="" id="{796976D6-67A7-4041-992C-93EC58254005}"/>
              </a:ext>
            </a:extLst>
          </p:cNvPr>
          <p:cNvCxnSpPr>
            <a:cxnSpLocks/>
          </p:cNvCxnSpPr>
          <p:nvPr/>
        </p:nvCxnSpPr>
        <p:spPr>
          <a:xfrm>
            <a:off x="6447367" y="5257800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xmlns="" id="{A737F20D-B471-4057-ADD3-79357886FC98}"/>
              </a:ext>
            </a:extLst>
          </p:cNvPr>
          <p:cNvCxnSpPr>
            <a:cxnSpLocks/>
          </p:cNvCxnSpPr>
          <p:nvPr/>
        </p:nvCxnSpPr>
        <p:spPr>
          <a:xfrm flipV="1">
            <a:off x="9294283" y="2483877"/>
            <a:ext cx="1798606" cy="1222141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xmlns="" id="{75059168-1364-41A5-AFAB-BA6B1F1DA713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 rot="16200000" flipH="1">
            <a:off x="8830733" y="666221"/>
            <a:ext cx="12700" cy="3877733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xmlns="" id="{A6BC37FC-7F80-4D00-9B81-0CBCF288D0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21987" y="3237178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xmlns="" id="{53329794-BFFD-47A1-8F53-D5634D8E2656}"/>
              </a:ext>
            </a:extLst>
          </p:cNvPr>
          <p:cNvCxnSpPr>
            <a:cxnSpLocks/>
            <a:stCxn id="6" idx="0"/>
            <a:endCxn id="7" idx="6"/>
          </p:cNvCxnSpPr>
          <p:nvPr/>
        </p:nvCxnSpPr>
        <p:spPr>
          <a:xfrm>
            <a:off x="7349067" y="2147888"/>
            <a:ext cx="1488016" cy="108823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xmlns="" id="{9630FED1-4DB7-4C8F-AB69-D218421C6764}"/>
              </a:ext>
            </a:extLst>
          </p:cNvPr>
          <p:cNvCxnSpPr>
            <a:cxnSpLocks/>
          </p:cNvCxnSpPr>
          <p:nvPr/>
        </p:nvCxnSpPr>
        <p:spPr>
          <a:xfrm flipH="1">
            <a:off x="10306050" y="2147888"/>
            <a:ext cx="12700" cy="3109912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xmlns="" id="{A576E9D6-CE20-479D-B7E1-4DB1D3EBE39C}"/>
              </a:ext>
            </a:extLst>
          </p:cNvPr>
          <p:cNvCxnSpPr>
            <a:cxnSpLocks/>
          </p:cNvCxnSpPr>
          <p:nvPr/>
        </p:nvCxnSpPr>
        <p:spPr>
          <a:xfrm>
            <a:off x="7333968" y="2160588"/>
            <a:ext cx="12700" cy="3109912"/>
          </a:xfrm>
          <a:prstGeom prst="curvedConnector3">
            <a:avLst>
              <a:gd name="adj1" fmla="val 1800000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xmlns="" id="{60798493-92FA-47F1-8AF6-02BAD0339F39}"/>
              </a:ext>
            </a:extLst>
          </p:cNvPr>
          <p:cNvCxnSpPr>
            <a:cxnSpLocks/>
            <a:stCxn id="10" idx="4"/>
            <a:endCxn id="7" idx="6"/>
          </p:cNvCxnSpPr>
          <p:nvPr/>
        </p:nvCxnSpPr>
        <p:spPr>
          <a:xfrm rot="10800000" flipV="1">
            <a:off x="8837084" y="2147888"/>
            <a:ext cx="1475317" cy="108823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xmlns="" id="{08E8B072-4D91-4635-A269-8B6E91FC89CF}"/>
              </a:ext>
            </a:extLst>
          </p:cNvPr>
          <p:cNvCxnSpPr>
            <a:cxnSpLocks/>
          </p:cNvCxnSpPr>
          <p:nvPr/>
        </p:nvCxnSpPr>
        <p:spPr>
          <a:xfrm flipV="1">
            <a:off x="7330017" y="4133949"/>
            <a:ext cx="1488016" cy="1088230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xmlns="" id="{497AB630-77B7-4851-B3F6-3A808A4BE2A3}"/>
              </a:ext>
            </a:extLst>
          </p:cNvPr>
          <p:cNvCxnSpPr>
            <a:cxnSpLocks/>
            <a:stCxn id="9" idx="4"/>
            <a:endCxn id="7" idx="2"/>
          </p:cNvCxnSpPr>
          <p:nvPr/>
        </p:nvCxnSpPr>
        <p:spPr>
          <a:xfrm rot="10800000">
            <a:off x="8837084" y="4150518"/>
            <a:ext cx="1475317" cy="1107282"/>
          </a:xfrm>
          <a:prstGeom prst="curvedConnector2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xmlns="" id="{4907E37A-F06B-4D1B-A88A-F5AC03DB987B}"/>
              </a:ext>
            </a:extLst>
          </p:cNvPr>
          <p:cNvCxnSpPr>
            <a:cxnSpLocks/>
            <a:stCxn id="10" idx="5"/>
            <a:endCxn id="8" idx="5"/>
          </p:cNvCxnSpPr>
          <p:nvPr/>
        </p:nvCxnSpPr>
        <p:spPr>
          <a:xfrm rot="16200000" flipH="1" flipV="1">
            <a:off x="6952489" y="1440688"/>
            <a:ext cx="3109912" cy="3877733"/>
          </a:xfrm>
          <a:prstGeom prst="curvedConnector3">
            <a:avLst>
              <a:gd name="adj1" fmla="val -7716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xmlns="" id="{6793F543-E777-459D-A14E-84A22401972D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5400000" flipH="1" flipV="1">
            <a:off x="7599066" y="2087266"/>
            <a:ext cx="3109912" cy="3877733"/>
          </a:xfrm>
          <a:prstGeom prst="curvedConnector3">
            <a:avLst>
              <a:gd name="adj1" fmla="val -8323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xmlns="" id="{0B753E7C-D70E-4E34-973A-50CB827E130B}"/>
              </a:ext>
            </a:extLst>
          </p:cNvPr>
          <p:cNvCxnSpPr>
            <a:cxnSpLocks/>
            <a:stCxn id="6" idx="2"/>
            <a:endCxn id="9" idx="3"/>
          </p:cNvCxnSpPr>
          <p:nvPr/>
        </p:nvCxnSpPr>
        <p:spPr>
          <a:xfrm rot="16200000" flipH="1">
            <a:off x="7181089" y="2315866"/>
            <a:ext cx="2976001" cy="3554444"/>
          </a:xfrm>
          <a:prstGeom prst="curvedConnector3">
            <a:avLst>
              <a:gd name="adj1" fmla="val 102361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xmlns="" id="{6C3015CC-8519-433C-8FF0-AE5955FE9C8E}"/>
              </a:ext>
            </a:extLst>
          </p:cNvPr>
          <p:cNvCxnSpPr>
            <a:cxnSpLocks/>
            <a:stCxn id="9" idx="6"/>
            <a:endCxn id="6" idx="7"/>
          </p:cNvCxnSpPr>
          <p:nvPr/>
        </p:nvCxnSpPr>
        <p:spPr>
          <a:xfrm rot="16200000" flipV="1">
            <a:off x="7504378" y="1535378"/>
            <a:ext cx="2976001" cy="3554444"/>
          </a:xfrm>
          <a:prstGeom prst="curvedConnector3">
            <a:avLst>
              <a:gd name="adj1" fmla="val 100778"/>
            </a:avLst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B82BF865-1578-479B-81C9-0F382B2705C1}"/>
              </a:ext>
            </a:extLst>
          </p:cNvPr>
          <p:cNvCxnSpPr/>
          <p:nvPr/>
        </p:nvCxnSpPr>
        <p:spPr>
          <a:xfrm>
            <a:off x="5712737" y="4255129"/>
            <a:ext cx="616541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0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8251D4-E2C6-40CA-8603-B3A8E9781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Projected (side)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21A2B9-DC5C-4F38-AD55-056DB2580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58456"/>
            <a:ext cx="5959302" cy="4310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Directly connect nodes on one side of a bipartite network based on common </a:t>
            </a:r>
            <a:r>
              <a:rPr lang="en-GB" dirty="0"/>
              <a:t>neighbouring</a:t>
            </a:r>
            <a:r>
              <a:rPr lang="en-US" dirty="0"/>
              <a:t> nodes</a:t>
            </a:r>
          </a:p>
          <a:p>
            <a:r>
              <a:rPr lang="en-GB" dirty="0"/>
              <a:t>Can be weighted by the number of common nodes (mostly species, but e.g. ecosystem services provided as well)</a:t>
            </a:r>
            <a:endParaRPr lang="en-US" dirty="0"/>
          </a:p>
          <a:p>
            <a:r>
              <a:rPr lang="en-US" dirty="0"/>
              <a:t>Can detect competition, intraguild predation or any other indirect interactions between species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474A0F-D772-44EE-A66F-F9C1941EDA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/>
          <a:stretch/>
        </p:blipFill>
        <p:spPr>
          <a:xfrm>
            <a:off x="8435659" y="3749016"/>
            <a:ext cx="2720021" cy="2568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9A43450-0922-43FA-AE68-18A46CD51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4"/>
          <a:stretch/>
        </p:blipFill>
        <p:spPr>
          <a:xfrm>
            <a:off x="8508989" y="1323354"/>
            <a:ext cx="2585731" cy="237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xmlns="" id="{90B28498-DD81-43AC-BD9A-55A9961A4C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79" y="4361180"/>
            <a:ext cx="1667202" cy="16672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0AA32-F577-4BD3-853F-5837F448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Graphical representations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E604F4-B28D-4DC0-903B-8AF61764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5709"/>
            <a:ext cx="5888525" cy="450805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Heatmaps</a:t>
            </a:r>
          </a:p>
          <a:p>
            <a:r>
              <a:rPr lang="en-GB" dirty="0"/>
              <a:t>“Fuzzy” network graphs with a variety of layouts</a:t>
            </a:r>
          </a:p>
          <a:p>
            <a:r>
              <a:rPr lang="en-GB" dirty="0"/>
              <a:t>Circular graphs</a:t>
            </a:r>
          </a:p>
          <a:p>
            <a:r>
              <a:rPr lang="en-GB" dirty="0"/>
              <a:t>Grouped networks</a:t>
            </a:r>
          </a:p>
          <a:p>
            <a:r>
              <a:rPr lang="en-GB" dirty="0"/>
              <a:t>Hive plots</a:t>
            </a:r>
          </a:p>
          <a:p>
            <a:r>
              <a:rPr lang="en-GB" dirty="0"/>
              <a:t>Node sizes, shapes, and colours can be changed</a:t>
            </a:r>
          </a:p>
          <a:p>
            <a:r>
              <a:rPr lang="en-GB" dirty="0"/>
              <a:t>Edge line type and thickness can be changed</a:t>
            </a:r>
          </a:p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 measures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33</a:t>
            </a:fld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xmlns="" id="{9DAC4EDB-EFA9-4DFD-808A-0D8098198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29" y="4281073"/>
            <a:ext cx="2007156" cy="18274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30CF902-90F9-4A01-97A2-23EF3E9A5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165" y="2906942"/>
            <a:ext cx="1803684" cy="1213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9206FFD-024D-43D0-84AA-F565A9E3F8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79" y="803325"/>
            <a:ext cx="3924069" cy="1827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2A24FD4-D9C2-44C5-81C1-A80F9D8C7C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12" y="1490804"/>
            <a:ext cx="1962035" cy="134899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17B7FB2-C3AB-45D7-8DA6-ECF2E357A1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779" y="2687565"/>
            <a:ext cx="1667202" cy="1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1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Databases and future focus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GloBi</a:t>
            </a:r>
            <a:endParaRPr lang="en-GB" dirty="0"/>
          </a:p>
          <a:p>
            <a:r>
              <a:rPr lang="en-GB" dirty="0" err="1"/>
              <a:t>Mangal</a:t>
            </a:r>
            <a:endParaRPr lang="en-GB" dirty="0"/>
          </a:p>
          <a:p>
            <a:r>
              <a:rPr lang="en-GB" dirty="0"/>
              <a:t>Conservation of interactions</a:t>
            </a:r>
          </a:p>
          <a:p>
            <a:r>
              <a:rPr lang="en-GB" dirty="0"/>
              <a:t>Interaction networks in biogeography</a:t>
            </a:r>
          </a:p>
          <a:p>
            <a:r>
              <a:rPr lang="en-GB" dirty="0"/>
              <a:t>Individual-based networks</a:t>
            </a:r>
          </a:p>
          <a:p>
            <a:r>
              <a:rPr lang="en-GB" dirty="0"/>
              <a:t>Below-ground networks</a:t>
            </a:r>
          </a:p>
          <a:p>
            <a:r>
              <a:rPr lang="en-GB" dirty="0"/>
              <a:t>Multi-layer networks</a:t>
            </a:r>
          </a:p>
          <a:p>
            <a:r>
              <a:rPr lang="en-GB" dirty="0"/>
              <a:t>Automatized interaction recordings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39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BF3F1C-AB21-447F-9E46-AAD6D299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ecological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1B882-5279-4917-9421-95B3166E4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Python </a:t>
            </a:r>
          </a:p>
          <a:p>
            <a:pPr lvl="1"/>
            <a:r>
              <a:rPr lang="en-GB" dirty="0" err="1"/>
              <a:t>igraph</a:t>
            </a:r>
            <a:endParaRPr lang="en-GB" dirty="0"/>
          </a:p>
          <a:p>
            <a:r>
              <a:rPr lang="en-GB" dirty="0"/>
              <a:t>R – several packages</a:t>
            </a:r>
          </a:p>
          <a:p>
            <a:pPr lvl="1"/>
            <a:r>
              <a:rPr lang="en-GB" dirty="0" err="1"/>
              <a:t>igraph</a:t>
            </a:r>
            <a:endParaRPr lang="en-GB" dirty="0"/>
          </a:p>
          <a:p>
            <a:pPr lvl="1"/>
            <a:r>
              <a:rPr lang="en-GB" dirty="0"/>
              <a:t>bipartite</a:t>
            </a:r>
          </a:p>
          <a:p>
            <a:pPr lvl="1"/>
            <a:r>
              <a:rPr lang="en-GB" dirty="0" err="1"/>
              <a:t>visNetworks</a:t>
            </a:r>
            <a:endParaRPr lang="en-GB" dirty="0"/>
          </a:p>
          <a:p>
            <a:pPr lvl="1"/>
            <a:r>
              <a:rPr lang="en-GB" dirty="0"/>
              <a:t>network</a:t>
            </a:r>
          </a:p>
          <a:p>
            <a:pPr lvl="1"/>
            <a:endParaRPr lang="en-GB" dirty="0"/>
          </a:p>
          <a:p>
            <a:r>
              <a:rPr lang="en-GB" dirty="0" err="1"/>
              <a:t>Gephi</a:t>
            </a:r>
            <a:endParaRPr lang="en-GB" dirty="0"/>
          </a:p>
          <a:p>
            <a:r>
              <a:rPr lang="en-GB" dirty="0" err="1"/>
              <a:t>Cytoscape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9C30B7-FE90-4394-880F-89FBE2DF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4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36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AND…</a:t>
            </a:r>
            <a:br>
              <a:rPr lang="en-GB" dirty="0"/>
            </a:br>
            <a:r>
              <a:rPr lang="en-GB" dirty="0"/>
              <a:t>The most important mathematics behind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36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292240" y="2001940"/>
            <a:ext cx="9183694" cy="4042560"/>
            <a:chOff x="1292240" y="2001940"/>
            <a:chExt cx="9183694" cy="4042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682348" y="2005992"/>
                  <a:ext cx="1821909" cy="5033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</m:sSup>
                        <m:r>
                          <a:rPr lang="pt-BR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pt-BR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d>
                              <m:dPr>
                                <m:ctrlP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lang="pt-B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num>
                                  <m:den>
                                    <m:r>
                                      <a:rPr lang="pt-BR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den>
                                </m:f>
                              </m:e>
                            </m:d>
                            <m:sSup>
                              <m:sSupPr>
                                <m:ctrlP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GB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2348" y="2005992"/>
                  <a:ext cx="1821909" cy="5033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21687" r="-17391" b="-18433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2795" y="2642303"/>
              <a:ext cx="1355703" cy="5913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960" y="3335827"/>
              <a:ext cx="1120985" cy="554850"/>
            </a:xfrm>
            <a:prstGeom prst="rect">
              <a:avLst/>
            </a:prstGeom>
          </p:spPr>
        </p:pic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1473918" y="4272403"/>
              <a:ext cx="131997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07" tIns="45704" rIns="91407" bIns="45704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r>
                <a:rPr lang="en-US" dirty="0">
                  <a:latin typeface="+mj-lt"/>
                  <a:ea typeface="Helvetica" pitchFamily="-84" charset="0"/>
                  <a:cs typeface="Helvetica" pitchFamily="-84" charset="0"/>
                </a:rPr>
                <a:t>P(</a:t>
              </a:r>
              <a:r>
                <a:rPr lang="en-US" i="1" dirty="0">
                  <a:latin typeface="+mj-lt"/>
                  <a:ea typeface="Helvetica" pitchFamily="-84" charset="0"/>
                  <a:cs typeface="Helvetica" pitchFamily="-84" charset="0"/>
                </a:rPr>
                <a:t>k</a:t>
              </a:r>
              <a:r>
                <a:rPr lang="en-US" dirty="0">
                  <a:latin typeface="+mj-lt"/>
                  <a:ea typeface="Helvetica" pitchFamily="-84" charset="0"/>
                  <a:cs typeface="Helvetica" pitchFamily="-84" charset="0"/>
                </a:rPr>
                <a:t>)  ~ </a:t>
              </a:r>
              <a:r>
                <a:rPr lang="en-US" i="1" dirty="0">
                  <a:latin typeface="+mj-lt"/>
                  <a:ea typeface="Helvetica" pitchFamily="-84" charset="0"/>
                  <a:cs typeface="Helvetica" pitchFamily="-84" charset="0"/>
                </a:rPr>
                <a:t>k</a:t>
              </a:r>
              <a:r>
                <a:rPr lang="en-US" baseline="30000" dirty="0">
                  <a:latin typeface="+mj-lt"/>
                  <a:ea typeface="Helvetica" pitchFamily="-84" charset="0"/>
                  <a:cs typeface="Helvetica" pitchFamily="-84" charset="0"/>
                </a:rPr>
                <a:t>-</a:t>
              </a:r>
              <a:r>
                <a:rPr lang="en-US" baseline="30000" dirty="0">
                  <a:latin typeface="+mj-lt"/>
                  <a:ea typeface="Helvetica" pitchFamily="-84" charset="0"/>
                  <a:cs typeface="Helvetica" pitchFamily="-84" charset="0"/>
                  <a:sym typeface="Symbol" pitchFamily="-84" charset="2"/>
                </a:rPr>
                <a:t></a:t>
              </a:r>
              <a:endParaRPr lang="en-US" dirty="0">
                <a:latin typeface="+mj-lt"/>
                <a:ea typeface="Helvetica" pitchFamily="-84" charset="0"/>
                <a:cs typeface="Helvetica" pitchFamily="-8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2025" y="2090079"/>
              <a:ext cx="926735" cy="25515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4902" y="3477905"/>
              <a:ext cx="3039204" cy="3078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24885" y="2001940"/>
              <a:ext cx="2014711" cy="62696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2240" y="5025116"/>
              <a:ext cx="2019391" cy="874800"/>
            </a:xfrm>
            <a:prstGeom prst="rect">
              <a:avLst/>
            </a:prstGeom>
          </p:spPr>
        </p:pic>
        <p:sp>
          <p:nvSpPr>
            <p:cNvPr id="20" name="Text Box 29"/>
            <p:cNvSpPr txBox="1">
              <a:spLocks noChangeArrowheads="1"/>
            </p:cNvSpPr>
            <p:nvPr/>
          </p:nvSpPr>
          <p:spPr bwMode="auto">
            <a:xfrm>
              <a:off x="5271611" y="2130773"/>
              <a:ext cx="1509497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07" tIns="45704" rIns="91407" bIns="45704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84" charset="0"/>
                  <a:ea typeface="ＭＳ Ｐゴシック" charset="-128"/>
                  <a:cs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dirty="0">
                  <a:latin typeface="+mj-lt"/>
                  <a:ea typeface="Gulim" charset="0"/>
                  <a:cs typeface="Gulim" charset="0"/>
                </a:rPr>
                <a:t>P(k) ~k</a:t>
              </a:r>
              <a:r>
                <a:rPr lang="en-US" baseline="30000" dirty="0">
                  <a:latin typeface="+mj-lt"/>
                  <a:ea typeface="Gulim" charset="0"/>
                  <a:cs typeface="Gulim" charset="0"/>
                </a:rPr>
                <a:t>-3</a:t>
              </a:r>
              <a:endParaRPr lang="en-US" dirty="0">
                <a:latin typeface="+mj-lt"/>
                <a:ea typeface="Gulim" charset="0"/>
                <a:cs typeface="Gulim" charset="0"/>
              </a:endParaRPr>
            </a:p>
          </p:txBody>
        </p:sp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80595" y="4163080"/>
              <a:ext cx="3045605" cy="723332"/>
            </a:xfrm>
            <a:prstGeom prst="rect">
              <a:avLst/>
            </a:prstGeom>
            <a:noFill/>
          </p:spPr>
        </p:pic>
        <p:pic>
          <p:nvPicPr>
            <p:cNvPr id="22" name="Object 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140394" y="4035572"/>
              <a:ext cx="3033712" cy="842963"/>
            </a:xfrm>
            <a:prstGeom prst="rect">
              <a:avLst/>
            </a:prstGeom>
            <a:noFill/>
          </p:spPr>
        </p:pic>
        <p:pic>
          <p:nvPicPr>
            <p:cNvPr id="23" name="Object 6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884361" y="3035561"/>
              <a:ext cx="2957513" cy="842962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3"/>
                <p:cNvSpPr txBox="1"/>
                <p:nvPr/>
              </p:nvSpPr>
              <p:spPr>
                <a:xfrm>
                  <a:off x="5609345" y="5319878"/>
                  <a:ext cx="4866589" cy="7246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1pPr>
                  <a:lvl2pPr marL="4572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2pPr>
                  <a:lvl3pPr marL="9144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3pPr>
                  <a:lvl4pPr marL="1371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4pPr>
                  <a:lvl5pPr marL="18288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5pPr>
                  <a:lvl6pPr marL="22860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6pPr>
                  <a:lvl7pPr marL="27432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7pPr>
                  <a:lvl8pPr marL="32004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8pPr>
                  <a:lvl9pPr marL="3657600" algn="l" defTabSz="457200" rtl="0" eaLnBrk="1" latinLnBrk="0" hangingPunct="1">
                    <a:defRPr kern="1200">
                      <a:solidFill>
                        <a:schemeClr val="tx1"/>
                      </a:solidFill>
                      <a:latin typeface="Arial" pitchFamily="-84" charset="0"/>
                      <a:ea typeface="ＭＳ Ｐゴシック" charset="-128"/>
                      <a:cs typeface="ＭＳ Ｐゴシック" charset="-128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))&lt;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f>
                              <m:fPr>
                                <m:ctrlP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𝒎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𝜷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𝒕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𝒌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1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𝜷</m:t>
                                        </m:r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𝒎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𝜷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𝒕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𝒌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1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  <m:t>𝜷</m:t>
                                        </m:r>
                                      </m:den>
                                    </m:f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=</m:t>
                        </m:r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𝒎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𝜷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11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𝒕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11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𝒌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1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𝜷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(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𝒕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11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𝟏</m:t>
                            </m:r>
                            <m:r>
                              <a:rPr lang="en-US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0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345" y="5319878"/>
                  <a:ext cx="4866589" cy="72462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42025" y="2615331"/>
              <a:ext cx="2427090" cy="581401"/>
            </a:xfrm>
            <a:prstGeom prst="rect">
              <a:avLst/>
            </a:prstGeom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7267" y="5477402"/>
              <a:ext cx="1544638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1682348" y="2449773"/>
            <a:ext cx="879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/>
              <a:t>Thank you for the attention!</a:t>
            </a:r>
          </a:p>
        </p:txBody>
      </p:sp>
    </p:spTree>
    <p:extLst>
      <p:ext uri="{BB962C8B-B14F-4D97-AF65-F5344CB8AC3E}">
        <p14:creationId xmlns:p14="http://schemas.microsoft.com/office/powerpoint/2010/main" val="9452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256941"/>
          </a:xfrm>
        </p:spPr>
        <p:txBody>
          <a:bodyPr/>
          <a:lstStyle/>
          <a:p>
            <a:r>
              <a:rPr lang="en-US" dirty="0"/>
              <a:t>Where can we find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4928"/>
            <a:ext cx="5242560" cy="51764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EVERYWHERE!</a:t>
            </a:r>
          </a:p>
          <a:p>
            <a:r>
              <a:rPr lang="en-US" dirty="0"/>
              <a:t>Social networks</a:t>
            </a:r>
          </a:p>
          <a:p>
            <a:pPr lvl="1"/>
            <a:r>
              <a:rPr lang="en-US" dirty="0"/>
              <a:t>Friendships</a:t>
            </a:r>
          </a:p>
          <a:p>
            <a:pPr lvl="1"/>
            <a:r>
              <a:rPr lang="en-US" dirty="0"/>
              <a:t>Colleagues</a:t>
            </a:r>
          </a:p>
          <a:p>
            <a:pPr lvl="1"/>
            <a:r>
              <a:rPr lang="en-US" dirty="0"/>
              <a:t>Facebook/WhatsApp</a:t>
            </a:r>
          </a:p>
          <a:p>
            <a:r>
              <a:rPr lang="en-US" dirty="0"/>
              <a:t>Man-made networks</a:t>
            </a:r>
          </a:p>
          <a:p>
            <a:pPr lvl="1"/>
            <a:r>
              <a:rPr lang="en-US" dirty="0"/>
              <a:t>Transportation networks</a:t>
            </a:r>
          </a:p>
          <a:p>
            <a:pPr lvl="1"/>
            <a:r>
              <a:rPr lang="en-US" dirty="0"/>
              <a:t>Electricity network</a:t>
            </a:r>
          </a:p>
          <a:p>
            <a:pPr lvl="1"/>
            <a:r>
              <a:rPr lang="en-US" dirty="0"/>
              <a:t>Internet</a:t>
            </a:r>
          </a:p>
          <a:p>
            <a:r>
              <a:rPr lang="en-US" dirty="0"/>
              <a:t>Natural networks</a:t>
            </a:r>
          </a:p>
          <a:p>
            <a:pPr lvl="1"/>
            <a:r>
              <a:rPr lang="en-US" dirty="0"/>
              <a:t>Neural network</a:t>
            </a:r>
          </a:p>
          <a:p>
            <a:pPr lvl="1"/>
            <a:r>
              <a:rPr lang="en-US" dirty="0"/>
              <a:t>Gene – protein networks</a:t>
            </a:r>
          </a:p>
          <a:p>
            <a:pPr lvl="1"/>
            <a:r>
              <a:rPr lang="en-US" dirty="0"/>
              <a:t>Food webs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381" y="1681697"/>
            <a:ext cx="4216931" cy="31632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3379"/>
          <a:stretch/>
        </p:blipFill>
        <p:spPr>
          <a:xfrm>
            <a:off x="8415370" y="292124"/>
            <a:ext cx="3595039" cy="31015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14" y="2974689"/>
            <a:ext cx="2857500" cy="2857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1143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6549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241038"/>
          </a:xfrm>
        </p:spPr>
        <p:txBody>
          <a:bodyPr/>
          <a:lstStyle/>
          <a:p>
            <a:r>
              <a:rPr lang="en-US" dirty="0"/>
              <a:t>Why are networks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06" y="1464571"/>
            <a:ext cx="4900654" cy="487262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Help understanding complex systems</a:t>
            </a:r>
          </a:p>
          <a:p>
            <a:pPr lvl="2"/>
            <a:r>
              <a:rPr lang="en-US" sz="1800" dirty="0"/>
              <a:t>Cellular metabolic networks</a:t>
            </a:r>
          </a:p>
          <a:p>
            <a:pPr lvl="2"/>
            <a:r>
              <a:rPr lang="en-US" sz="1800" dirty="0"/>
              <a:t>Neural networks</a:t>
            </a:r>
          </a:p>
          <a:p>
            <a:pPr lvl="2"/>
            <a:r>
              <a:rPr lang="en-US" sz="1800" dirty="0"/>
              <a:t>Ecosystems</a:t>
            </a:r>
          </a:p>
          <a:p>
            <a:pPr lvl="1"/>
            <a:r>
              <a:rPr lang="en-US" sz="2400" dirty="0"/>
              <a:t>Several networks are vulnerable duo to their interconnectivity</a:t>
            </a:r>
          </a:p>
          <a:p>
            <a:pPr lvl="2"/>
            <a:r>
              <a:rPr lang="en-US" sz="1800" dirty="0"/>
              <a:t>Electrical systems</a:t>
            </a:r>
          </a:p>
          <a:p>
            <a:pPr lvl="2"/>
            <a:r>
              <a:rPr lang="en-US" sz="1800" dirty="0"/>
              <a:t>Transportation</a:t>
            </a:r>
          </a:p>
          <a:p>
            <a:pPr lvl="2"/>
            <a:r>
              <a:rPr lang="en-US" sz="1800" dirty="0"/>
              <a:t>Internet</a:t>
            </a:r>
          </a:p>
          <a:p>
            <a:pPr lvl="1"/>
            <a:r>
              <a:rPr lang="en-US" sz="2400" dirty="0"/>
              <a:t>Understanding social trends</a:t>
            </a:r>
          </a:p>
          <a:p>
            <a:pPr lvl="2"/>
            <a:r>
              <a:rPr lang="en-US" sz="1800" dirty="0"/>
              <a:t>Spread of diseases</a:t>
            </a:r>
          </a:p>
          <a:p>
            <a:pPr lvl="2"/>
            <a:r>
              <a:rPr lang="en-US" sz="1800" dirty="0"/>
              <a:t>Marketing purposes</a:t>
            </a:r>
          </a:p>
          <a:p>
            <a:pPr lvl="2"/>
            <a:r>
              <a:rPr lang="en-US" sz="1800" dirty="0"/>
              <a:t>Trade networks</a:t>
            </a:r>
          </a:p>
          <a:p>
            <a:pPr lvl="1"/>
            <a:endParaRPr lang="en-US" sz="24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88" y="1470285"/>
            <a:ext cx="3446589" cy="4101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04" y="1464571"/>
            <a:ext cx="3466287" cy="16811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237" y="3520861"/>
            <a:ext cx="3687823" cy="20785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56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374FEF-3524-445E-959D-5A2CE816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Seven Bridges of </a:t>
            </a:r>
            <a:r>
              <a:rPr lang="en-GB" dirty="0" err="1"/>
              <a:t>Königsberg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A7E779-F36B-450B-ACE1-009F31C8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71" y="1394691"/>
            <a:ext cx="4592320" cy="488603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Two large islands </a:t>
            </a:r>
            <a:r>
              <a:rPr lang="en-US" dirty="0"/>
              <a:t>connected to each other, and to the two mainland portions of the city, by seven bridges</a:t>
            </a:r>
          </a:p>
          <a:p>
            <a:r>
              <a:rPr lang="en-US" dirty="0"/>
              <a:t>Walk through the city that would cross each of those bridges once and only once</a:t>
            </a:r>
          </a:p>
          <a:p>
            <a:r>
              <a:rPr lang="en-GB" dirty="0"/>
              <a:t>Leonhard Euler reformulated the problem </a:t>
            </a:r>
            <a:r>
              <a:rPr lang="en-US" dirty="0"/>
              <a:t>to graph theory</a:t>
            </a:r>
          </a:p>
          <a:p>
            <a:pPr lvl="1"/>
            <a:r>
              <a:rPr lang="en-US" dirty="0"/>
              <a:t>The number of times one enters a non-terminal vertex equals the number of times one leaves it</a:t>
            </a:r>
          </a:p>
          <a:p>
            <a:pPr lvl="1"/>
            <a:r>
              <a:rPr lang="en-US" dirty="0"/>
              <a:t>Except for the ones chosen for the start and finish), the number of bridges touching that land mass must be even</a:t>
            </a:r>
          </a:p>
          <a:p>
            <a:pPr lvl="1"/>
            <a:r>
              <a:rPr lang="en-US" dirty="0"/>
              <a:t> All four of the land masses in the original problem are touched by an odd number of bridges – NO SOLUTION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2D429E-D0D1-4896-AD56-6A94D6C8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B1F0C44-FCA0-4B65-893F-AA9A954D5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685" y="1709835"/>
            <a:ext cx="2562225" cy="2047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F01CE07-7FBD-4B70-AFD1-EDC0A205C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57" y="1845061"/>
            <a:ext cx="2876550" cy="226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0306C18-FE94-42F3-B9DA-A15A909B7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009" y="4011901"/>
            <a:ext cx="2571750" cy="2057400"/>
          </a:xfrm>
          <a:prstGeom prst="rect">
            <a:avLst/>
          </a:prstGeom>
        </p:spPr>
      </p:pic>
      <p:sp>
        <p:nvSpPr>
          <p:cNvPr id="13" name="Arrow: Curved Left 12">
            <a:extLst>
              <a:ext uri="{FF2B5EF4-FFF2-40B4-BE49-F238E27FC236}">
                <a16:creationId xmlns:a16="http://schemas.microsoft.com/office/drawing/2014/main" xmlns="" id="{D42A3A58-B4F1-4C72-9A2C-C84A0C2B21E7}"/>
              </a:ext>
            </a:extLst>
          </p:cNvPr>
          <p:cNvSpPr/>
          <p:nvPr/>
        </p:nvSpPr>
        <p:spPr>
          <a:xfrm rot="1175993">
            <a:off x="10448365" y="3551890"/>
            <a:ext cx="581891" cy="151217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xmlns="" id="{025349BC-88AE-473F-B564-09BDE6D7986F}"/>
              </a:ext>
            </a:extLst>
          </p:cNvPr>
          <p:cNvSpPr/>
          <p:nvPr/>
        </p:nvSpPr>
        <p:spPr>
          <a:xfrm>
            <a:off x="8358909" y="1366260"/>
            <a:ext cx="1422400" cy="6217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593678" y="3819073"/>
            <a:ext cx="7683401" cy="2527135"/>
          </a:xfrm>
          <a:prstGeom prst="roundRect">
            <a:avLst/>
          </a:prstGeom>
          <a:solidFill>
            <a:srgbClr val="EDEDED">
              <a:alpha val="7059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525" y="31433"/>
            <a:ext cx="10515600" cy="986670"/>
          </a:xfrm>
        </p:spPr>
        <p:txBody>
          <a:bodyPr/>
          <a:lstStyle/>
          <a:p>
            <a:pPr algn="r"/>
            <a:r>
              <a:rPr lang="en-US" dirty="0"/>
              <a:t>Network science –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7859" y="4335709"/>
            <a:ext cx="5242560" cy="147737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1999 – a paper by Albert-</a:t>
            </a:r>
            <a:r>
              <a:rPr lang="en-US" dirty="0" err="1">
                <a:solidFill>
                  <a:srgbClr val="C00000"/>
                </a:solidFill>
              </a:rPr>
              <a:t>László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Barabási</a:t>
            </a:r>
            <a:r>
              <a:rPr lang="en-US" dirty="0">
                <a:solidFill>
                  <a:srgbClr val="C00000"/>
                </a:solidFill>
              </a:rPr>
              <a:t> and </a:t>
            </a:r>
            <a:r>
              <a:rPr lang="en-US" dirty="0" err="1">
                <a:solidFill>
                  <a:srgbClr val="C00000"/>
                </a:solidFill>
              </a:rPr>
              <a:t>Reka</a:t>
            </a:r>
            <a:r>
              <a:rPr lang="en-US" dirty="0">
                <a:solidFill>
                  <a:srgbClr val="C00000"/>
                </a:solidFill>
              </a:rPr>
              <a:t> Albert in </a:t>
            </a:r>
            <a:r>
              <a:rPr lang="en-US" i="1" dirty="0">
                <a:solidFill>
                  <a:srgbClr val="C00000"/>
                </a:solidFill>
              </a:rPr>
              <a:t>Science </a:t>
            </a:r>
            <a:r>
              <a:rPr lang="en-GB" dirty="0">
                <a:solidFill>
                  <a:srgbClr val="C00000"/>
                </a:solidFill>
              </a:rPr>
              <a:t>on scale-free networks – Network science becomes a discipline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50" y="921017"/>
            <a:ext cx="2136896" cy="16840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7330" y="2991427"/>
            <a:ext cx="3630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1735 – Leonhard Euler graph theory</a:t>
            </a:r>
          </a:p>
          <a:p>
            <a:pPr lvl="2"/>
            <a:r>
              <a:rPr lang="en-US" dirty="0" err="1"/>
              <a:t>Königsberg</a:t>
            </a:r>
            <a:r>
              <a:rPr lang="en-US" dirty="0"/>
              <a:t> bridges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8670256" y="3846453"/>
            <a:ext cx="32697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1959 – a paper by Paul </a:t>
            </a:r>
            <a:r>
              <a:rPr lang="en-US" dirty="0" err="1"/>
              <a:t>Erdős</a:t>
            </a:r>
            <a:r>
              <a:rPr lang="en-US" dirty="0"/>
              <a:t> and </a:t>
            </a:r>
            <a:r>
              <a:rPr lang="en-GB" dirty="0" err="1"/>
              <a:t>Alfréd</a:t>
            </a:r>
            <a:r>
              <a:rPr lang="en-GB" dirty="0"/>
              <a:t> </a:t>
            </a:r>
            <a:r>
              <a:rPr lang="en-GB" dirty="0" err="1"/>
              <a:t>Rényi</a:t>
            </a:r>
            <a:r>
              <a:rPr lang="en-GB" dirty="0"/>
              <a:t> on random networks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56" y="1702233"/>
            <a:ext cx="1644043" cy="18579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43" y="1703238"/>
            <a:ext cx="1535391" cy="1861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65" y="951739"/>
            <a:ext cx="2293905" cy="2293905"/>
          </a:xfrm>
          <a:prstGeom prst="rect">
            <a:avLst/>
          </a:prstGeom>
        </p:spPr>
      </p:pic>
      <p:sp>
        <p:nvSpPr>
          <p:cNvPr id="8" name="Circular Arrow 7"/>
          <p:cNvSpPr/>
          <p:nvPr/>
        </p:nvSpPr>
        <p:spPr>
          <a:xfrm>
            <a:off x="3158692" y="1018102"/>
            <a:ext cx="2463420" cy="1207827"/>
          </a:xfrm>
          <a:prstGeom prst="circularArrow">
            <a:avLst>
              <a:gd name="adj1" fmla="val 0"/>
              <a:gd name="adj2" fmla="val 1142319"/>
              <a:gd name="adj3" fmla="val 17739586"/>
              <a:gd name="adj4" fmla="val 10800000"/>
              <a:gd name="adj5" fmla="val 12500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4130234" y="3347693"/>
            <a:ext cx="335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1933</a:t>
            </a:r>
            <a:r>
              <a:rPr lang="en-US" dirty="0"/>
              <a:t> – </a:t>
            </a:r>
            <a:r>
              <a:rPr lang="en-GB" dirty="0"/>
              <a:t>Jacob Moreno’s </a:t>
            </a:r>
            <a:r>
              <a:rPr lang="en-GB" dirty="0" err="1"/>
              <a:t>sociogram</a:t>
            </a:r>
            <a:endParaRPr lang="en-GB" dirty="0"/>
          </a:p>
        </p:txBody>
      </p:sp>
      <p:sp>
        <p:nvSpPr>
          <p:cNvPr id="23" name="Circular Arrow 22"/>
          <p:cNvSpPr/>
          <p:nvPr/>
        </p:nvSpPr>
        <p:spPr>
          <a:xfrm rot="8629819">
            <a:off x="5681373" y="3982815"/>
            <a:ext cx="3597800" cy="1110015"/>
          </a:xfrm>
          <a:prstGeom prst="circularArrow">
            <a:avLst>
              <a:gd name="adj1" fmla="val 539"/>
              <a:gd name="adj2" fmla="val 1142319"/>
              <a:gd name="adj3" fmla="val 13337847"/>
              <a:gd name="adj4" fmla="val 10800000"/>
              <a:gd name="adj5" fmla="val 12500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ircular Arrow 23"/>
          <p:cNvSpPr/>
          <p:nvPr/>
        </p:nvSpPr>
        <p:spPr>
          <a:xfrm rot="2520213">
            <a:off x="6147618" y="2300509"/>
            <a:ext cx="4258923" cy="1110015"/>
          </a:xfrm>
          <a:prstGeom prst="circularArrow">
            <a:avLst>
              <a:gd name="adj1" fmla="val 539"/>
              <a:gd name="adj2" fmla="val 1142319"/>
              <a:gd name="adj3" fmla="val 13337847"/>
              <a:gd name="adj4" fmla="val 10800000"/>
              <a:gd name="adj5" fmla="val 12500"/>
            </a:avLst>
          </a:prstGeom>
          <a:solidFill>
            <a:schemeClr val="accent2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58" y="3975797"/>
            <a:ext cx="1672124" cy="2131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041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build="p"/>
      <p:bldP spid="5" grpId="0"/>
      <p:bldP spid="6" grpId="0"/>
      <p:bldP spid="8" grpId="0" animBg="1"/>
      <p:bldP spid="22" grpId="0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990"/>
            <a:ext cx="10515600" cy="1086541"/>
          </a:xfrm>
        </p:spPr>
        <p:txBody>
          <a:bodyPr/>
          <a:lstStyle/>
          <a:p>
            <a:r>
              <a:rPr lang="en-GB" dirty="0"/>
              <a:t>Matrices, graphs, and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00945" cy="1534102"/>
          </a:xfrm>
        </p:spPr>
        <p:txBody>
          <a:bodyPr/>
          <a:lstStyle/>
          <a:p>
            <a:r>
              <a:rPr lang="en-GB" dirty="0"/>
              <a:t>Networks can be represented as matrices = adjacency matrix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145" y="1426720"/>
            <a:ext cx="3913909" cy="3297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0" y="3359727"/>
            <a:ext cx="4156364" cy="272892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44145" y="5187373"/>
            <a:ext cx="4100945" cy="652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 as graphs</a:t>
            </a:r>
          </a:p>
        </p:txBody>
      </p:sp>
    </p:spTree>
    <p:extLst>
      <p:ext uri="{BB962C8B-B14F-4D97-AF65-F5344CB8AC3E}">
        <p14:creationId xmlns:p14="http://schemas.microsoft.com/office/powerpoint/2010/main" val="40741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64" y="1"/>
            <a:ext cx="10515600" cy="1223156"/>
          </a:xfrm>
        </p:spPr>
        <p:txBody>
          <a:bodyPr/>
          <a:lstStyle/>
          <a:p>
            <a:r>
              <a:rPr lang="en-GB" dirty="0"/>
              <a:t>Network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170" y="1320514"/>
            <a:ext cx="5543829" cy="5041913"/>
          </a:xfrm>
        </p:spPr>
        <p:txBody>
          <a:bodyPr>
            <a:normAutofit lnSpcReduction="10000"/>
          </a:bodyPr>
          <a:lstStyle/>
          <a:p>
            <a:r>
              <a:rPr lang="en-GB" sz="4000" dirty="0"/>
              <a:t>Static or dynamic</a:t>
            </a:r>
          </a:p>
          <a:p>
            <a:r>
              <a:rPr lang="en-GB" sz="4000" dirty="0"/>
              <a:t>Directed or undirected</a:t>
            </a:r>
          </a:p>
          <a:p>
            <a:r>
              <a:rPr lang="en-GB" sz="4000" dirty="0"/>
              <a:t>Weighted or not weighted</a:t>
            </a:r>
          </a:p>
          <a:p>
            <a:r>
              <a:rPr lang="en-GB" sz="4000" dirty="0"/>
              <a:t>Size (diameter, number of nodes)</a:t>
            </a:r>
          </a:p>
          <a:p>
            <a:r>
              <a:rPr lang="en-GB" sz="4000" dirty="0"/>
              <a:t>Node and edge property distributions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Networks in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F955B-1E3E-4A4F-8D1D-C134F80396DA}" type="slidenum">
              <a:rPr lang="en-US" smtClean="0"/>
              <a:t>9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30889" y="1332327"/>
            <a:ext cx="561196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4000" dirty="0"/>
              <a:t>Link density (Potential vs realized links)</a:t>
            </a:r>
          </a:p>
          <a:p>
            <a:pPr marL="444500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4000" dirty="0"/>
              <a:t>Modularity</a:t>
            </a:r>
          </a:p>
          <a:p>
            <a:pPr marL="444500" lvl="1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3600" dirty="0"/>
              <a:t>Cliques</a:t>
            </a:r>
          </a:p>
          <a:p>
            <a:pPr marL="444500" lvl="1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3600" dirty="0"/>
              <a:t>Motifs</a:t>
            </a:r>
          </a:p>
          <a:p>
            <a:pPr marL="444500" lvl="1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3600" dirty="0"/>
              <a:t>Percolation</a:t>
            </a:r>
          </a:p>
          <a:p>
            <a:pPr marL="444500" indent="-444500">
              <a:buClr>
                <a:schemeClr val="accent1"/>
              </a:buClr>
              <a:buFont typeface="Wingdings 2" panose="05020102010507070707" pitchFamily="18" charset="2"/>
              <a:buChar char=""/>
            </a:pPr>
            <a:r>
              <a:rPr lang="en-GB" sz="4000" dirty="0"/>
              <a:t>Individual node or link properties</a:t>
            </a:r>
          </a:p>
        </p:txBody>
      </p:sp>
    </p:spTree>
    <p:extLst>
      <p:ext uri="{BB962C8B-B14F-4D97-AF65-F5344CB8AC3E}">
        <p14:creationId xmlns:p14="http://schemas.microsoft.com/office/powerpoint/2010/main" val="26954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4804</TotalTime>
  <Words>2169</Words>
  <Application>Microsoft Office PowerPoint</Application>
  <PresentationFormat>Widescreen</PresentationFormat>
  <Paragraphs>411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Gulim</vt:lpstr>
      <vt:lpstr>맑은 고딕</vt:lpstr>
      <vt:lpstr>ＭＳ Ｐゴシック</vt:lpstr>
      <vt:lpstr>Arial</vt:lpstr>
      <vt:lpstr>Calibri</vt:lpstr>
      <vt:lpstr>Calibri Light</vt:lpstr>
      <vt:lpstr>Cambria Math</vt:lpstr>
      <vt:lpstr>Courier New</vt:lpstr>
      <vt:lpstr>Helvetica</vt:lpstr>
      <vt:lpstr>Symbol</vt:lpstr>
      <vt:lpstr>Wingdings 2</vt:lpstr>
      <vt:lpstr>Retrospect</vt:lpstr>
      <vt:lpstr>Food webs and beyond – ecological networks and network analysis</vt:lpstr>
      <vt:lpstr>Course outline</vt:lpstr>
      <vt:lpstr>What are networks?</vt:lpstr>
      <vt:lpstr>Where can we find networks?</vt:lpstr>
      <vt:lpstr>Why are networks important?</vt:lpstr>
      <vt:lpstr>The Seven Bridges of Königsberg</vt:lpstr>
      <vt:lpstr>Network science – History</vt:lpstr>
      <vt:lpstr>Matrices, graphs, and measures</vt:lpstr>
      <vt:lpstr>Network properties</vt:lpstr>
      <vt:lpstr>Node and edge measures</vt:lpstr>
      <vt:lpstr>Network measures</vt:lpstr>
      <vt:lpstr>Random graphs and scale-free networks</vt:lpstr>
      <vt:lpstr>Small-world networks</vt:lpstr>
      <vt:lpstr>Comparing networks</vt:lpstr>
      <vt:lpstr>Directedness, small-world, and scale-free</vt:lpstr>
      <vt:lpstr>Networks in ecology </vt:lpstr>
      <vt:lpstr>Studying ecological networks</vt:lpstr>
      <vt:lpstr>Stability and resilience of ecological networks</vt:lpstr>
      <vt:lpstr>Complexity and stability</vt:lpstr>
      <vt:lpstr>Food webs</vt:lpstr>
      <vt:lpstr>Bipartite networks</vt:lpstr>
      <vt:lpstr>Co-occurrence network</vt:lpstr>
      <vt:lpstr>Pros and cons of co-occurrence networks</vt:lpstr>
      <vt:lpstr>Other ecological networks</vt:lpstr>
      <vt:lpstr>Network properties in ecology</vt:lpstr>
      <vt:lpstr>Clusters and compartments</vt:lpstr>
      <vt:lpstr>Nestedness</vt:lpstr>
      <vt:lpstr>Node properties</vt:lpstr>
      <vt:lpstr>Node properties – non-directed graphs</vt:lpstr>
      <vt:lpstr>Edge properties</vt:lpstr>
      <vt:lpstr>Important notes</vt:lpstr>
      <vt:lpstr>Projected (side) networks</vt:lpstr>
      <vt:lpstr>Graphical representations</vt:lpstr>
      <vt:lpstr>Databases and future focus</vt:lpstr>
      <vt:lpstr>Analysing ecological networks</vt:lpstr>
      <vt:lpstr>AND… The most important mathematics behind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Gabor Pozsgai</dc:creator>
  <cp:lastModifiedBy>GABOR POZSGAI</cp:lastModifiedBy>
  <cp:revision>229</cp:revision>
  <dcterms:created xsi:type="dcterms:W3CDTF">2017-11-09T03:35:58Z</dcterms:created>
  <dcterms:modified xsi:type="dcterms:W3CDTF">2023-07-20T14:08:09Z</dcterms:modified>
</cp:coreProperties>
</file>